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409" r:id="rId2"/>
    <p:sldId id="329" r:id="rId3"/>
    <p:sldId id="410" r:id="rId4"/>
    <p:sldId id="330" r:id="rId5"/>
    <p:sldId id="331" r:id="rId6"/>
    <p:sldId id="415" r:id="rId7"/>
    <p:sldId id="411" r:id="rId8"/>
    <p:sldId id="333" r:id="rId9"/>
    <p:sldId id="334" r:id="rId10"/>
    <p:sldId id="335" r:id="rId11"/>
    <p:sldId id="336" r:id="rId12"/>
    <p:sldId id="337" r:id="rId13"/>
    <p:sldId id="338" r:id="rId14"/>
    <p:sldId id="339" r:id="rId15"/>
    <p:sldId id="340" r:id="rId16"/>
    <p:sldId id="341" r:id="rId17"/>
    <p:sldId id="342" r:id="rId18"/>
    <p:sldId id="343" r:id="rId19"/>
    <p:sldId id="414" r:id="rId20"/>
    <p:sldId id="345" r:id="rId21"/>
    <p:sldId id="346" r:id="rId22"/>
    <p:sldId id="347" r:id="rId23"/>
    <p:sldId id="350" r:id="rId24"/>
    <p:sldId id="351" r:id="rId25"/>
    <p:sldId id="413" r:id="rId26"/>
    <p:sldId id="408" r:id="rId27"/>
    <p:sldId id="293" r:id="rId2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p:scale>
          <a:sx n="80" d="100"/>
          <a:sy n="80" d="100"/>
        </p:scale>
        <p:origin x="-1098" y="-552"/>
      </p:cViewPr>
      <p:guideLst>
        <p:guide orient="horz" pos="1620"/>
        <p:guide pos="2880"/>
      </p:guideLst>
    </p:cSldViewPr>
  </p:slideViewPr>
  <p:outlineViewPr>
    <p:cViewPr>
      <p:scale>
        <a:sx n="33" d="100"/>
        <a:sy n="33" d="100"/>
      </p:scale>
      <p:origin x="6"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1506" y="21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6.xml"/><Relationship Id="rId7"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2.xml"/><Relationship Id="rId5" Type="http://schemas.openxmlformats.org/officeDocument/2006/relationships/slide" Target="slides/slide8.xml"/><Relationship Id="rId4" Type="http://schemas.openxmlformats.org/officeDocument/2006/relationships/slide" Target="slides/slide7.xml"/><Relationship Id="rId9"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F55BF0-CDA4-44FC-A5F1-63950565A1CD}" type="datetimeFigureOut">
              <a:rPr lang="en-US" smtClean="0"/>
              <a:t>12/14/2015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0E41F3D-98C9-43E3-B91B-52E7396D15AA}" type="slidenum">
              <a:rPr lang="en-US" smtClean="0"/>
              <a:t>‹#›</a:t>
            </a:fld>
            <a:endParaRPr lang="en-US"/>
          </a:p>
        </p:txBody>
      </p:sp>
    </p:spTree>
    <p:extLst>
      <p:ext uri="{BB962C8B-B14F-4D97-AF65-F5344CB8AC3E}">
        <p14:creationId xmlns:p14="http://schemas.microsoft.com/office/powerpoint/2010/main" val="428706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9748283-1A38-4214-9B4E-4BB53813F1A3}" type="datetimeFigureOut">
              <a:rPr lang="en-US" smtClean="0"/>
              <a:t>12/14/2015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81184C8-ED43-4CF3-94C9-41A3E17C906F}" type="slidenum">
              <a:rPr lang="en-US" smtClean="0"/>
              <a:t>‹#›</a:t>
            </a:fld>
            <a:endParaRPr lang="en-US"/>
          </a:p>
        </p:txBody>
      </p:sp>
    </p:spTree>
    <p:extLst>
      <p:ext uri="{BB962C8B-B14F-4D97-AF65-F5344CB8AC3E}">
        <p14:creationId xmlns:p14="http://schemas.microsoft.com/office/powerpoint/2010/main" val="215492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Good afternoon</a:t>
            </a:r>
            <a:r>
              <a:rPr lang="en-US" dirty="0"/>
              <a:t> </a:t>
            </a:r>
            <a:r>
              <a:rPr lang="en-US" dirty="0" smtClean="0"/>
              <a:t>– I’m glad to be here and appreciate the opportunity to speak today.</a:t>
            </a:r>
          </a:p>
          <a:p>
            <a:r>
              <a:rPr lang="en-US" dirty="0" smtClean="0"/>
              <a:t>As you can see, my presentation is entitled </a:t>
            </a:r>
            <a:r>
              <a:rPr lang="en-US" b="1" i="1" dirty="0" smtClean="0"/>
              <a:t>CLARIFYING </a:t>
            </a:r>
            <a:r>
              <a:rPr lang="en-US" dirty="0" smtClean="0"/>
              <a:t>Quality Control.</a:t>
            </a:r>
          </a:p>
          <a:p>
            <a:r>
              <a:rPr lang="en-US" dirty="0" smtClean="0"/>
              <a:t>QC is a subject that I’m involved with pretty much every day and one that I’m passionate about.</a:t>
            </a:r>
          </a:p>
          <a:p>
            <a:r>
              <a:rPr lang="en-US" dirty="0" smtClean="0"/>
              <a:t>Most folks think of mix testing when the subject of QC comes up.</a:t>
            </a:r>
          </a:p>
          <a:p>
            <a:r>
              <a:rPr lang="en-US" dirty="0" smtClean="0"/>
              <a:t>And it seems we are doing more and more mix testing, for a host of reasons.</a:t>
            </a:r>
          </a:p>
          <a:p>
            <a:r>
              <a:rPr lang="en-US" dirty="0" smtClean="0"/>
              <a:t>Unfortunately, that can significantly impact our ability to perform tasks that better fit the definition of quality control.</a:t>
            </a:r>
          </a:p>
          <a:p>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1</a:t>
            </a:fld>
            <a:endParaRPr lang="en-US"/>
          </a:p>
        </p:txBody>
      </p:sp>
    </p:spTree>
    <p:extLst>
      <p:ext uri="{BB962C8B-B14F-4D97-AF65-F5344CB8AC3E}">
        <p14:creationId xmlns:p14="http://schemas.microsoft.com/office/powerpoint/2010/main" val="309344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0450"/>
          </a:xfrm>
        </p:spPr>
      </p:sp>
      <p:sp>
        <p:nvSpPr>
          <p:cNvPr id="3" name="Notes Placeholder 2"/>
          <p:cNvSpPr>
            <a:spLocks noGrp="1"/>
          </p:cNvSpPr>
          <p:nvPr>
            <p:ph type="body" idx="1"/>
          </p:nvPr>
        </p:nvSpPr>
        <p:spPr/>
        <p:txBody>
          <a:bodyPr/>
          <a:lstStyle/>
          <a:p>
            <a:r>
              <a:rPr lang="en-US" dirty="0" smtClean="0"/>
              <a:t>This is an example of a 12.5mm NMAS coarse-graded mix.</a:t>
            </a:r>
          </a:p>
          <a:p>
            <a:r>
              <a:rPr lang="en-US" dirty="0" smtClean="0"/>
              <a:t>Here we’re plotting the 2.36mm sieve and corresponding AC content.</a:t>
            </a:r>
          </a:p>
          <a:p>
            <a:r>
              <a:rPr lang="en-US" dirty="0" smtClean="0"/>
              <a:t>Once again, you can see the trend with several samples where gradation and AC content track.</a:t>
            </a:r>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10</a:t>
            </a:fld>
            <a:endParaRPr lang="en-US"/>
          </a:p>
        </p:txBody>
      </p:sp>
    </p:spTree>
    <p:extLst>
      <p:ext uri="{BB962C8B-B14F-4D97-AF65-F5344CB8AC3E}">
        <p14:creationId xmlns:p14="http://schemas.microsoft.com/office/powerpoint/2010/main" val="289910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0450"/>
          </a:xfrm>
        </p:spPr>
      </p:sp>
      <p:sp>
        <p:nvSpPr>
          <p:cNvPr id="3" name="Notes Placeholder 2"/>
          <p:cNvSpPr>
            <a:spLocks noGrp="1"/>
          </p:cNvSpPr>
          <p:nvPr>
            <p:ph type="body" idx="1"/>
          </p:nvPr>
        </p:nvSpPr>
        <p:spPr/>
        <p:txBody>
          <a:bodyPr/>
          <a:lstStyle/>
          <a:p>
            <a:r>
              <a:rPr lang="en-US" dirty="0" smtClean="0"/>
              <a:t>This is the same 12.5mm NMAS C-G mix data, showing samples with expected results.</a:t>
            </a:r>
          </a:p>
          <a:p>
            <a:r>
              <a:rPr lang="en-US" dirty="0" smtClean="0"/>
              <a:t>Gradation will vary.</a:t>
            </a:r>
          </a:p>
          <a:p>
            <a:r>
              <a:rPr lang="en-US" dirty="0" smtClean="0"/>
              <a:t>AC content should be very consistent, like it is for those four samples in a row.</a:t>
            </a:r>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11</a:t>
            </a:fld>
            <a:endParaRPr lang="en-US"/>
          </a:p>
        </p:txBody>
      </p:sp>
    </p:spTree>
    <p:extLst>
      <p:ext uri="{BB962C8B-B14F-4D97-AF65-F5344CB8AC3E}">
        <p14:creationId xmlns:p14="http://schemas.microsoft.com/office/powerpoint/2010/main" val="289910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F796-E65F-4921-A904-412AFB8C3B86}" type="slidenum">
              <a:rPr lang="en-US"/>
              <a:pPr/>
              <a:t>12</a:t>
            </a:fld>
            <a:endParaRPr lang="en-US"/>
          </a:p>
        </p:txBody>
      </p:sp>
      <p:sp>
        <p:nvSpPr>
          <p:cNvPr id="97282" name="Rectangle 2"/>
          <p:cNvSpPr>
            <a:spLocks noGrp="1" noRot="1" noChangeAspect="1" noChangeArrowheads="1" noTextEdit="1"/>
          </p:cNvSpPr>
          <p:nvPr>
            <p:ph type="sldImg"/>
          </p:nvPr>
        </p:nvSpPr>
        <p:spPr>
          <a:xfrm>
            <a:off x="457200" y="720725"/>
            <a:ext cx="6402388" cy="3600450"/>
          </a:xfrm>
          <a:ln/>
        </p:spPr>
      </p:sp>
      <p:sp>
        <p:nvSpPr>
          <p:cNvPr id="97283" name="Rectangle 3"/>
          <p:cNvSpPr>
            <a:spLocks noGrp="1" noChangeArrowheads="1"/>
          </p:cNvSpPr>
          <p:nvPr>
            <p:ph type="body" idx="1"/>
          </p:nvPr>
        </p:nvSpPr>
        <p:spPr/>
        <p:txBody>
          <a:bodyPr/>
          <a:lstStyle/>
          <a:p>
            <a:r>
              <a:rPr lang="en-US" dirty="0"/>
              <a:t>I mentioned earlier that EVERYONE plays a role in QC.</a:t>
            </a:r>
          </a:p>
          <a:p>
            <a:r>
              <a:rPr lang="en-US" dirty="0"/>
              <a:t>That includes plant managers, plant operators, loader operators, plant laborers, etc.</a:t>
            </a:r>
          </a:p>
          <a:p>
            <a:r>
              <a:rPr lang="en-US" dirty="0"/>
              <a:t>We have plants that often produce 6-8 mixes in a single day.</a:t>
            </a:r>
          </a:p>
          <a:p>
            <a:r>
              <a:rPr lang="en-US" dirty="0"/>
              <a:t>We </a:t>
            </a:r>
            <a:r>
              <a:rPr lang="en-US" dirty="0" smtClean="0"/>
              <a:t>don’t always </a:t>
            </a:r>
            <a:r>
              <a:rPr lang="en-US" dirty="0"/>
              <a:t>produce all the tons needed for a single mix, before we switch over to producing another mix.</a:t>
            </a:r>
          </a:p>
          <a:p>
            <a:r>
              <a:rPr lang="en-US" dirty="0"/>
              <a:t>We always try to produce and test any mix before the actual initial startup of that mix.</a:t>
            </a:r>
          </a:p>
          <a:p>
            <a:r>
              <a:rPr lang="en-US" dirty="0"/>
              <a:t>It’s cheaper to produce it, sample it, test it and recycle it, than it is to remove and replace it from the project.</a:t>
            </a:r>
          </a:p>
          <a:p>
            <a:r>
              <a:rPr lang="en-US" dirty="0"/>
              <a:t>Are your individual materials clearly identified?</a:t>
            </a:r>
          </a:p>
          <a:p>
            <a:r>
              <a:rPr lang="en-US" dirty="0"/>
              <a:t>Have you ever had the wrong material placed where it shouldn’t have been?</a:t>
            </a:r>
          </a:p>
          <a:p>
            <a:r>
              <a:rPr lang="en-US" dirty="0"/>
              <a:t>Did you always catch it?</a:t>
            </a:r>
          </a:p>
          <a:p>
            <a:r>
              <a:rPr lang="en-US" dirty="0"/>
              <a:t>Is your plant manager and loader operator on the same page as to how stockpiles are to be constructed?</a:t>
            </a:r>
          </a:p>
          <a:p>
            <a:r>
              <a:rPr lang="en-US" dirty="0"/>
              <a:t>Does your loader operator ever scoop up a bucket full of aggregate and head to the cold feed instead of pushing the </a:t>
            </a:r>
            <a:r>
              <a:rPr lang="en-US" dirty="0" smtClean="0"/>
              <a:t>truck dumped </a:t>
            </a:r>
            <a:r>
              <a:rPr lang="en-US" dirty="0"/>
              <a:t>aggregate </a:t>
            </a:r>
            <a:r>
              <a:rPr lang="en-US" dirty="0" smtClean="0"/>
              <a:t>onto </a:t>
            </a:r>
            <a:r>
              <a:rPr lang="en-US" dirty="0"/>
              <a:t>the stockpile?</a:t>
            </a:r>
          </a:p>
          <a:p>
            <a:r>
              <a:rPr lang="en-US" dirty="0"/>
              <a:t>Are you feeding more than 25-30% of any given aggregate (virgin or recycle) through a single CF when there is another CF empty or not being used?</a:t>
            </a:r>
          </a:p>
          <a:p>
            <a:r>
              <a:rPr lang="en-US" dirty="0"/>
              <a:t>The plants where we produce 6-8 mixes a day have 12 virgin aggregate CF’s and 3 recycle CF’s, not so we can split a given aggregate into 2 CF’s instead of 1, but rather so we don’t have to empty a CF before we switch over…</a:t>
            </a:r>
          </a:p>
          <a:p>
            <a:r>
              <a:rPr lang="en-US" dirty="0"/>
              <a:t>Are your CF’s labeled so the end loader operator sees what material is supposed to go into that CF as they are approaching the CF?</a:t>
            </a:r>
          </a:p>
          <a:p>
            <a:r>
              <a:rPr lang="en-US" dirty="0"/>
              <a:t>What if was and it prevented </a:t>
            </a:r>
            <a:r>
              <a:rPr lang="en-US" dirty="0" smtClean="0"/>
              <a:t>a mistake</a:t>
            </a:r>
            <a:r>
              <a:rPr lang="en-US"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Do you have stockpiles with barriers on three sides to prevent intermingling?</a:t>
            </a:r>
          </a:p>
          <a:p>
            <a:r>
              <a:rPr lang="en-US" dirty="0" smtClean="0"/>
              <a:t>How can we load out of this stockpile in a manner perpendicular to the way we built it?</a:t>
            </a:r>
          </a:p>
          <a:p>
            <a:r>
              <a:rPr lang="en-US" dirty="0" smtClean="0"/>
              <a:t>How can we test the most recently received material BEFORE we need to use it?</a:t>
            </a:r>
            <a:endParaRPr lang="en-US" dirty="0"/>
          </a:p>
        </p:txBody>
      </p:sp>
      <p:sp>
        <p:nvSpPr>
          <p:cNvPr id="4" name="Slide Number Placeholder 3"/>
          <p:cNvSpPr>
            <a:spLocks noGrp="1"/>
          </p:cNvSpPr>
          <p:nvPr>
            <p:ph type="sldNum" sz="quarter" idx="10"/>
          </p:nvPr>
        </p:nvSpPr>
        <p:spPr/>
        <p:txBody>
          <a:bodyPr/>
          <a:lstStyle/>
          <a:p>
            <a:fld id="{281184C8-ED43-4CF3-94C9-41A3E17C906F}" type="slidenum">
              <a:rPr lang="en-US" smtClean="0"/>
              <a:t>13</a:t>
            </a:fld>
            <a:endParaRPr lang="en-US"/>
          </a:p>
        </p:txBody>
      </p:sp>
    </p:spTree>
    <p:extLst>
      <p:ext uri="{BB962C8B-B14F-4D97-AF65-F5344CB8AC3E}">
        <p14:creationId xmlns:p14="http://schemas.microsoft.com/office/powerpoint/2010/main" val="93792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CA198-A600-4F02-9629-D8A070186448}" type="slidenum">
              <a:rPr lang="en-US"/>
              <a:pPr/>
              <a:t>14</a:t>
            </a:fld>
            <a:endParaRPr lang="en-US"/>
          </a:p>
        </p:txBody>
      </p:sp>
      <p:sp>
        <p:nvSpPr>
          <p:cNvPr id="98306" name="Rectangle 2"/>
          <p:cNvSpPr>
            <a:spLocks noGrp="1" noRot="1" noChangeAspect="1" noChangeArrowheads="1" noTextEdit="1"/>
          </p:cNvSpPr>
          <p:nvPr>
            <p:ph type="sldImg"/>
          </p:nvPr>
        </p:nvSpPr>
        <p:spPr>
          <a:xfrm>
            <a:off x="457200" y="720725"/>
            <a:ext cx="6402388" cy="3600450"/>
          </a:xfrm>
          <a:ln/>
        </p:spPr>
      </p:sp>
      <p:sp>
        <p:nvSpPr>
          <p:cNvPr id="98307" name="Rectangle 3"/>
          <p:cNvSpPr>
            <a:spLocks noGrp="1" noChangeArrowheads="1"/>
          </p:cNvSpPr>
          <p:nvPr>
            <p:ph type="body" idx="1"/>
          </p:nvPr>
        </p:nvSpPr>
        <p:spPr/>
        <p:txBody>
          <a:bodyPr/>
          <a:lstStyle/>
          <a:p>
            <a:r>
              <a:rPr lang="en-US" dirty="0"/>
              <a:t>Are you calibrating the plant the same way you did </a:t>
            </a:r>
            <a:r>
              <a:rPr lang="en-US" dirty="0" smtClean="0"/>
              <a:t>5 years </a:t>
            </a:r>
            <a:r>
              <a:rPr lang="en-US" dirty="0"/>
              <a:t>ago?</a:t>
            </a:r>
          </a:p>
          <a:p>
            <a:r>
              <a:rPr lang="en-US" dirty="0"/>
              <a:t>What tools do we have today, to better understand how to improve the consistency of the mix we make?</a:t>
            </a:r>
          </a:p>
          <a:p>
            <a:r>
              <a:rPr lang="en-US" dirty="0"/>
              <a:t>At the plant, no one plays a bigger role in quality of the product than the plant operator.  They often see fluctuations or changes BEFORE our QC results indicate something’s wrong.</a:t>
            </a:r>
          </a:p>
          <a:p>
            <a:r>
              <a:rPr lang="en-US" dirty="0"/>
              <a:t>Often, the plant operator knows something needs repaired, but </a:t>
            </a:r>
            <a:r>
              <a:rPr lang="en-US" dirty="0" smtClean="0"/>
              <a:t>they don’t </a:t>
            </a:r>
            <a:r>
              <a:rPr lang="en-US" dirty="0"/>
              <a:t>have the time or </a:t>
            </a:r>
            <a:r>
              <a:rPr lang="en-US" dirty="0" smtClean="0"/>
              <a:t>authority to </a:t>
            </a:r>
            <a:r>
              <a:rPr lang="en-US" dirty="0"/>
              <a:t>address the issue.</a:t>
            </a:r>
          </a:p>
          <a:p>
            <a:r>
              <a:rPr lang="en-US" dirty="0"/>
              <a:t>Are you calibrating your materials at a single </a:t>
            </a:r>
            <a:r>
              <a:rPr lang="en-US" dirty="0" smtClean="0"/>
              <a:t>rate or multiple rates?</a:t>
            </a:r>
          </a:p>
          <a:p>
            <a:r>
              <a:rPr lang="en-US" dirty="0" smtClean="0"/>
              <a:t>If you’re calibrating at multiple rates, are you </a:t>
            </a:r>
            <a:r>
              <a:rPr lang="en-US" dirty="0"/>
              <a:t>assuming a linear relationship </a:t>
            </a:r>
            <a:r>
              <a:rPr lang="en-US" dirty="0" smtClean="0"/>
              <a:t>exists?</a:t>
            </a:r>
          </a:p>
          <a:p>
            <a:r>
              <a:rPr lang="en-US" dirty="0" smtClean="0"/>
              <a:t>Does moisture content play a role in how material comes out of a CF?</a:t>
            </a:r>
          </a:p>
          <a:p>
            <a:r>
              <a:rPr lang="en-US" dirty="0" smtClean="0"/>
              <a:t>Is your moisture content of each aggregate and recycle product accurate</a:t>
            </a:r>
            <a:r>
              <a:rPr lang="en-US" dirty="0" smtClean="0"/>
              <a:t>?</a:t>
            </a:r>
          </a:p>
          <a:p>
            <a:r>
              <a:rPr lang="en-US" dirty="0" smtClean="0"/>
              <a:t>Are your scales calibrated as accurately as possible and checked regularly?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CA198-A600-4F02-9629-D8A070186448}" type="slidenum">
              <a:rPr lang="en-US"/>
              <a:pPr/>
              <a:t>15</a:t>
            </a:fld>
            <a:endParaRPr lang="en-US"/>
          </a:p>
        </p:txBody>
      </p:sp>
      <p:sp>
        <p:nvSpPr>
          <p:cNvPr id="98306" name="Rectangle 2"/>
          <p:cNvSpPr>
            <a:spLocks noGrp="1" noRot="1" noChangeAspect="1" noChangeArrowheads="1" noTextEdit="1"/>
          </p:cNvSpPr>
          <p:nvPr>
            <p:ph type="sldImg"/>
          </p:nvPr>
        </p:nvSpPr>
        <p:spPr>
          <a:xfrm>
            <a:off x="457200" y="720725"/>
            <a:ext cx="6402388" cy="3600450"/>
          </a:xfrm>
          <a:ln/>
        </p:spPr>
      </p:sp>
      <p:sp>
        <p:nvSpPr>
          <p:cNvPr id="98307" name="Rectangle 3"/>
          <p:cNvSpPr>
            <a:spLocks noGrp="1" noChangeArrowheads="1"/>
          </p:cNvSpPr>
          <p:nvPr>
            <p:ph type="body" idx="1"/>
          </p:nvPr>
        </p:nvSpPr>
        <p:spPr/>
        <p:txBody>
          <a:bodyPr/>
          <a:lstStyle/>
          <a:p>
            <a:r>
              <a:rPr lang="en-US" dirty="0" smtClean="0"/>
              <a:t>Does production rate impact the quality of your mix?</a:t>
            </a:r>
            <a:endParaRPr lang="en-US" dirty="0" smtClean="0"/>
          </a:p>
          <a:p>
            <a:r>
              <a:rPr lang="en-US" dirty="0" smtClean="0"/>
              <a:t>Is it important how production rate is ramped up or ramped down?</a:t>
            </a:r>
            <a:endParaRPr lang="en-US" dirty="0"/>
          </a:p>
          <a:p>
            <a:r>
              <a:rPr lang="en-US" dirty="0" smtClean="0"/>
              <a:t>Is mix temperature correct and consistent?</a:t>
            </a:r>
          </a:p>
          <a:p>
            <a:r>
              <a:rPr lang="en-US" dirty="0" smtClean="0"/>
              <a:t>What range in production temperature is acceptable?</a:t>
            </a:r>
          </a:p>
          <a:p>
            <a:r>
              <a:rPr lang="en-US" dirty="0" smtClean="0"/>
              <a:t>How significantly does it impact asphalt absorption?</a:t>
            </a:r>
            <a:endParaRPr lang="en-US" dirty="0"/>
          </a:p>
          <a:p>
            <a:r>
              <a:rPr lang="en-US" dirty="0"/>
              <a:t>Is your plant equipped with a variable frequency drive on the drum and the drag slat?</a:t>
            </a:r>
          </a:p>
          <a:p>
            <a:r>
              <a:rPr lang="en-US" dirty="0"/>
              <a:t>Are your batchers working correctly</a:t>
            </a:r>
            <a:r>
              <a:rPr lang="en-US" dirty="0" smtClean="0"/>
              <a:t>?</a:t>
            </a:r>
          </a:p>
          <a:p>
            <a:r>
              <a:rPr lang="en-US" dirty="0" smtClean="0"/>
              <a:t>Is it pretty much full when the batch is dropped?</a:t>
            </a:r>
            <a:endParaRPr lang="en-US" dirty="0"/>
          </a:p>
          <a:p>
            <a:r>
              <a:rPr lang="en-US" dirty="0"/>
              <a:t>Do </a:t>
            </a:r>
            <a:r>
              <a:rPr lang="en-US" dirty="0" smtClean="0"/>
              <a:t>the gates close </a:t>
            </a:r>
            <a:r>
              <a:rPr lang="en-US" dirty="0" smtClean="0"/>
              <a:t>at the same time and close completely before </a:t>
            </a:r>
            <a:r>
              <a:rPr lang="en-US" dirty="0" smtClean="0"/>
              <a:t>the batcher is </a:t>
            </a:r>
            <a:r>
              <a:rPr lang="en-US" dirty="0"/>
              <a:t>empty?</a:t>
            </a:r>
          </a:p>
          <a:p>
            <a:r>
              <a:rPr lang="en-US" dirty="0" smtClean="0"/>
              <a:t>The </a:t>
            </a:r>
            <a:r>
              <a:rPr lang="en-US" dirty="0"/>
              <a:t>mix level in a silo generally affects the consistency of the product it drops</a:t>
            </a:r>
            <a:r>
              <a:rPr lang="en-US" dirty="0" smtClean="0"/>
              <a:t>.</a:t>
            </a:r>
          </a:p>
          <a:p>
            <a:r>
              <a:rPr lang="en-US" dirty="0" smtClean="0"/>
              <a:t>Does your plant operator have a favorite silo?</a:t>
            </a:r>
            <a:endParaRPr lang="en-US" dirty="0"/>
          </a:p>
          <a:p>
            <a:r>
              <a:rPr lang="en-US" dirty="0"/>
              <a:t>Maintenance…when isn’t there something that needs to be adjusted or </a:t>
            </a:r>
            <a:r>
              <a:rPr lang="en-US" dirty="0" smtClean="0"/>
              <a:t>fixed at an asphalt plant?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55B39-5B00-4A3A-92D4-B8CD7FAED852}" type="slidenum">
              <a:rPr lang="en-US"/>
              <a:pPr/>
              <a:t>16</a:t>
            </a:fld>
            <a:endParaRPr lang="en-US"/>
          </a:p>
        </p:txBody>
      </p:sp>
      <p:sp>
        <p:nvSpPr>
          <p:cNvPr id="99330" name="Rectangle 2"/>
          <p:cNvSpPr>
            <a:spLocks noGrp="1" noRot="1" noChangeAspect="1" noChangeArrowheads="1" noTextEdit="1"/>
          </p:cNvSpPr>
          <p:nvPr>
            <p:ph type="sldImg"/>
          </p:nvPr>
        </p:nvSpPr>
        <p:spPr>
          <a:xfrm>
            <a:off x="457200" y="720725"/>
            <a:ext cx="6402388" cy="3600450"/>
          </a:xfrm>
          <a:ln/>
        </p:spPr>
      </p:sp>
      <p:sp>
        <p:nvSpPr>
          <p:cNvPr id="99331" name="Rectangle 3"/>
          <p:cNvSpPr>
            <a:spLocks noGrp="1" noChangeArrowheads="1"/>
          </p:cNvSpPr>
          <p:nvPr>
            <p:ph type="body" idx="1"/>
          </p:nvPr>
        </p:nvSpPr>
        <p:spPr/>
        <p:txBody>
          <a:bodyPr/>
          <a:lstStyle/>
          <a:p>
            <a:r>
              <a:rPr lang="en-US" dirty="0"/>
              <a:t>We have to get past the idea that QC is </a:t>
            </a:r>
            <a:r>
              <a:rPr lang="en-US" dirty="0" smtClean="0"/>
              <a:t>just mix testing</a:t>
            </a:r>
            <a:r>
              <a:rPr lang="en-US" dirty="0" smtClean="0"/>
              <a:t>.</a:t>
            </a:r>
            <a:endParaRPr lang="en-US" dirty="0"/>
          </a:p>
          <a:p>
            <a:r>
              <a:rPr lang="en-US" dirty="0"/>
              <a:t>The more proactive we are, the fewer surprises we’ll have when we test the mix to verify the quality of the product produced</a:t>
            </a:r>
            <a:r>
              <a:rPr lang="en-US" dirty="0" smtClean="0"/>
              <a:t>.</a:t>
            </a:r>
          </a:p>
          <a:p>
            <a:r>
              <a:rPr lang="en-US" dirty="0" smtClean="0"/>
              <a:t>Testing consumes most QC technicians, so someone has to oversee the QC process and interpret the </a:t>
            </a:r>
            <a:r>
              <a:rPr lang="en-US" dirty="0" smtClean="0"/>
              <a:t>test results</a:t>
            </a:r>
            <a:r>
              <a:rPr lang="en-US" dirty="0" smtClean="0"/>
              <a:t>.</a:t>
            </a:r>
          </a:p>
          <a:p>
            <a:r>
              <a:rPr lang="en-US" dirty="0" smtClean="0"/>
              <a:t>QC Managers play a vital role.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AEAFC-3783-4ADC-8670-F67264A94921}" type="slidenum">
              <a:rPr lang="en-US"/>
              <a:pPr/>
              <a:t>17</a:t>
            </a:fld>
            <a:endParaRPr lang="en-US"/>
          </a:p>
        </p:txBody>
      </p:sp>
      <p:sp>
        <p:nvSpPr>
          <p:cNvPr id="100354" name="Rectangle 2"/>
          <p:cNvSpPr>
            <a:spLocks noGrp="1" noRot="1" noChangeAspect="1" noChangeArrowheads="1" noTextEdit="1"/>
          </p:cNvSpPr>
          <p:nvPr>
            <p:ph type="sldImg"/>
          </p:nvPr>
        </p:nvSpPr>
        <p:spPr>
          <a:xfrm>
            <a:off x="457200" y="720725"/>
            <a:ext cx="6402388" cy="3600450"/>
          </a:xfrm>
          <a:ln/>
        </p:spPr>
      </p:sp>
      <p:sp>
        <p:nvSpPr>
          <p:cNvPr id="100355" name="Rectangle 3"/>
          <p:cNvSpPr>
            <a:spLocks noGrp="1" noChangeArrowheads="1"/>
          </p:cNvSpPr>
          <p:nvPr>
            <p:ph type="body" idx="1"/>
          </p:nvPr>
        </p:nvSpPr>
        <p:spPr/>
        <p:txBody>
          <a:bodyPr/>
          <a:lstStyle/>
          <a:p>
            <a:r>
              <a:rPr lang="en-US" dirty="0"/>
              <a:t>I often work with folks on the road, that take the approach of setting the gauge down, pressing a button, and simply recording the result, without giving any consideration as to whether or not the result is representative </a:t>
            </a:r>
            <a:r>
              <a:rPr lang="en-US" dirty="0" smtClean="0"/>
              <a:t>and </a:t>
            </a:r>
            <a:r>
              <a:rPr lang="en-US" dirty="0"/>
              <a:t>what it </a:t>
            </a:r>
            <a:r>
              <a:rPr lang="en-US" dirty="0" smtClean="0"/>
              <a:t>means.</a:t>
            </a:r>
            <a:endParaRPr lang="en-US" dirty="0"/>
          </a:p>
          <a:p>
            <a:r>
              <a:rPr lang="en-US" dirty="0"/>
              <a:t>On the other hand, they may have lots of experience and valuable ideas to improve the density and/or smoothness on the road, but folks have not allowed them to contribute in the past, so they’ve just given up.</a:t>
            </a:r>
          </a:p>
          <a:p>
            <a:r>
              <a:rPr lang="en-US" dirty="0"/>
              <a:t>Does the person you have running density and/or smoothness tests have other, </a:t>
            </a:r>
            <a:r>
              <a:rPr lang="en-US" dirty="0" smtClean="0"/>
              <a:t>NON-QC </a:t>
            </a:r>
            <a:r>
              <a:rPr lang="en-US" dirty="0"/>
              <a:t>responsibilities?</a:t>
            </a:r>
          </a:p>
          <a:p>
            <a:r>
              <a:rPr lang="en-US" dirty="0"/>
              <a:t>Has anyone ever spent the time to teach them how to operate the equipment </a:t>
            </a:r>
            <a:r>
              <a:rPr lang="en-US" dirty="0" smtClean="0"/>
              <a:t>safely and effectively</a:t>
            </a:r>
            <a:r>
              <a:rPr lang="en-US" dirty="0"/>
              <a:t>, and how everything else in the operation plays a role in the result achieved</a:t>
            </a:r>
            <a:r>
              <a:rPr lang="en-US" dirty="0" smtClean="0"/>
              <a:t>?</a:t>
            </a:r>
          </a:p>
          <a:p>
            <a:r>
              <a:rPr lang="en-US" dirty="0" smtClean="0"/>
              <a:t>Like lab QC technicians, field QC technicians are often consumed by testing, along with other responsibilities, so someone has to interpret the results.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0BEAD-9077-4196-A3D5-8D8E623904A3}" type="slidenum">
              <a:rPr lang="en-US"/>
              <a:pPr/>
              <a:t>18</a:t>
            </a:fld>
            <a:endParaRPr lang="en-US"/>
          </a:p>
        </p:txBody>
      </p:sp>
      <p:sp>
        <p:nvSpPr>
          <p:cNvPr id="102402" name="Rectangle 2"/>
          <p:cNvSpPr>
            <a:spLocks noGrp="1" noRot="1" noChangeAspect="1" noChangeArrowheads="1" noTextEdit="1"/>
          </p:cNvSpPr>
          <p:nvPr>
            <p:ph type="sldImg"/>
          </p:nvPr>
        </p:nvSpPr>
        <p:spPr>
          <a:xfrm>
            <a:off x="457200" y="720725"/>
            <a:ext cx="6402388" cy="3600450"/>
          </a:xfrm>
          <a:ln/>
        </p:spPr>
      </p:sp>
      <p:sp>
        <p:nvSpPr>
          <p:cNvPr id="102403" name="Rectangle 3"/>
          <p:cNvSpPr>
            <a:spLocks noGrp="1" noChangeArrowheads="1"/>
          </p:cNvSpPr>
          <p:nvPr>
            <p:ph type="body" idx="1"/>
          </p:nvPr>
        </p:nvSpPr>
        <p:spPr/>
        <p:txBody>
          <a:bodyPr/>
          <a:lstStyle/>
          <a:p>
            <a:r>
              <a:rPr lang="en-US" dirty="0"/>
              <a:t>There are many things on the road that affect the quality of the final product.</a:t>
            </a:r>
          </a:p>
          <a:p>
            <a:r>
              <a:rPr lang="en-US" dirty="0"/>
              <a:t>With this and the next few slides, I’m going to point out some of the main points to consider</a:t>
            </a:r>
            <a:r>
              <a:rPr lang="en-US" dirty="0" smtClean="0"/>
              <a:t>.</a:t>
            </a:r>
          </a:p>
          <a:p>
            <a:r>
              <a:rPr lang="en-US" dirty="0" smtClean="0"/>
              <a:t>I hope your company takes safety very seriously.</a:t>
            </a:r>
          </a:p>
          <a:p>
            <a:r>
              <a:rPr lang="en-US" dirty="0" smtClean="0"/>
              <a:t>No one in the paving operation is more at risk than the truck dump person.</a:t>
            </a:r>
          </a:p>
          <a:p>
            <a:r>
              <a:rPr lang="en-US" dirty="0" smtClean="0"/>
              <a:t>They must work safely, timely and efficiently when dumping trucks.</a:t>
            </a:r>
          </a:p>
          <a:p>
            <a:r>
              <a:rPr lang="en-US" dirty="0" smtClean="0"/>
              <a:t>They must clearly communicate with the truck </a:t>
            </a:r>
            <a:r>
              <a:rPr lang="en-US" dirty="0" smtClean="0"/>
              <a:t>driver, MTD and/or paver </a:t>
            </a:r>
            <a:r>
              <a:rPr lang="en-US" dirty="0" smtClean="0"/>
              <a:t>operator.</a:t>
            </a:r>
          </a:p>
          <a:p>
            <a:r>
              <a:rPr lang="en-US" dirty="0" smtClean="0"/>
              <a:t>The flow of the mix delivery process impacts the paver operation, mat placement consistency and resulting flow of the paving train.</a:t>
            </a:r>
          </a:p>
          <a:p>
            <a:r>
              <a:rPr lang="en-US" dirty="0" smtClean="0"/>
              <a:t>Screed personnel must have the knowledge to adjust the screed in order to address mat imperfections.  They must strive to achieve a consistent mat texture and uniform density.</a:t>
            </a:r>
          </a:p>
          <a:p>
            <a:r>
              <a:rPr lang="en-US" dirty="0" smtClean="0"/>
              <a:t>Lute and Shoveling personnel play an important role as well.</a:t>
            </a:r>
          </a:p>
          <a:p>
            <a:r>
              <a:rPr lang="en-US" dirty="0" smtClean="0"/>
              <a:t>Do they improve imperfections or make them worse?</a:t>
            </a:r>
          </a:p>
          <a:p>
            <a:r>
              <a:rPr lang="en-US" dirty="0" smtClean="0"/>
              <a:t>Folks that are very good with a lute make it look easy, but it isn’t.</a:t>
            </a:r>
          </a:p>
          <a:p>
            <a:r>
              <a:rPr lang="en-US" dirty="0" smtClean="0"/>
              <a:t>Who’s involved with taking your plate samples and do they know what’s at stake?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0BEAD-9077-4196-A3D5-8D8E623904A3}" type="slidenum">
              <a:rPr lang="en-US"/>
              <a:pPr/>
              <a:t>19</a:t>
            </a:fld>
            <a:endParaRPr lang="en-US"/>
          </a:p>
        </p:txBody>
      </p:sp>
      <p:sp>
        <p:nvSpPr>
          <p:cNvPr id="102402" name="Rectangle 2"/>
          <p:cNvSpPr>
            <a:spLocks noGrp="1" noRot="1" noChangeAspect="1" noChangeArrowheads="1" noTextEdit="1"/>
          </p:cNvSpPr>
          <p:nvPr>
            <p:ph type="sldImg"/>
          </p:nvPr>
        </p:nvSpPr>
        <p:spPr>
          <a:xfrm>
            <a:off x="457200" y="720725"/>
            <a:ext cx="6402388" cy="3600450"/>
          </a:xfrm>
          <a:ln/>
        </p:spPr>
      </p:sp>
      <p:sp>
        <p:nvSpPr>
          <p:cNvPr id="102403" name="Rectangle 3"/>
          <p:cNvSpPr>
            <a:spLocks noGrp="1" noChangeArrowheads="1"/>
          </p:cNvSpPr>
          <p:nvPr>
            <p:ph type="body" idx="1"/>
          </p:nvPr>
        </p:nvSpPr>
        <p:spPr/>
        <p:txBody>
          <a:bodyPr/>
          <a:lstStyle/>
          <a:p>
            <a:r>
              <a:rPr lang="en-US" dirty="0" smtClean="0"/>
              <a:t>Is your paver in good working order?</a:t>
            </a:r>
          </a:p>
          <a:p>
            <a:r>
              <a:rPr lang="en-US" dirty="0" smtClean="0"/>
              <a:t>Are there hydraulic oil or fuel leaks?</a:t>
            </a:r>
          </a:p>
          <a:p>
            <a:r>
              <a:rPr lang="en-US" dirty="0" smtClean="0"/>
              <a:t>Is the grade control system working properly?</a:t>
            </a:r>
          </a:p>
          <a:p>
            <a:r>
              <a:rPr lang="en-US" dirty="0" smtClean="0"/>
              <a:t>Is the paving speed consistent? </a:t>
            </a:r>
          </a:p>
          <a:p>
            <a:r>
              <a:rPr lang="en-US" dirty="0" smtClean="0"/>
              <a:t>Is it set to match the plant production rate?</a:t>
            </a:r>
          </a:p>
          <a:p>
            <a:r>
              <a:rPr lang="en-US" dirty="0" smtClean="0"/>
              <a:t>Is the delivery rate uniform?</a:t>
            </a:r>
          </a:p>
          <a:p>
            <a:r>
              <a:rPr lang="en-US" dirty="0" smtClean="0"/>
              <a:t>Does your paver operator ever look back?</a:t>
            </a:r>
          </a:p>
          <a:p>
            <a:endParaRPr lang="en-US" dirty="0" smtClean="0"/>
          </a:p>
          <a:p>
            <a:r>
              <a:rPr lang="en-US" dirty="0" smtClean="0"/>
              <a:t>Is the screed laying a uniform mat or is </a:t>
            </a:r>
            <a:r>
              <a:rPr lang="en-US" dirty="0"/>
              <a:t>the screed warped?</a:t>
            </a:r>
          </a:p>
          <a:p>
            <a:r>
              <a:rPr lang="en-US" dirty="0" smtClean="0"/>
              <a:t>Are extensions set properly?</a:t>
            </a:r>
          </a:p>
          <a:p>
            <a:r>
              <a:rPr lang="en-US" dirty="0" smtClean="0"/>
              <a:t>Are the augers turning 90% of the time and at a reasonable rate?</a:t>
            </a:r>
          </a:p>
          <a:p>
            <a:r>
              <a:rPr lang="en-US" dirty="0" smtClean="0"/>
              <a:t>Is the mix at the mid-depth of the auger?</a:t>
            </a:r>
          </a:p>
          <a:p>
            <a:r>
              <a:rPr lang="en-US" dirty="0" smtClean="0"/>
              <a:t>Are tunnel and auger extensions being used if needed?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E42ED-69A1-4D6B-B144-D625E95E0DA9}" type="slidenum">
              <a:rPr lang="en-US"/>
              <a:pPr/>
              <a:t>2</a:t>
            </a:fld>
            <a:endParaRPr lang="en-US"/>
          </a:p>
        </p:txBody>
      </p:sp>
      <p:sp>
        <p:nvSpPr>
          <p:cNvPr id="92162" name="Rectangle 1026"/>
          <p:cNvSpPr>
            <a:spLocks noGrp="1" noRot="1" noChangeAspect="1" noChangeArrowheads="1" noTextEdit="1"/>
          </p:cNvSpPr>
          <p:nvPr>
            <p:ph type="sldImg"/>
          </p:nvPr>
        </p:nvSpPr>
        <p:spPr>
          <a:xfrm>
            <a:off x="457200" y="720725"/>
            <a:ext cx="6402388" cy="3600450"/>
          </a:xfrm>
          <a:ln/>
        </p:spPr>
      </p:sp>
      <p:sp>
        <p:nvSpPr>
          <p:cNvPr id="92163" name="Rectangle 1027"/>
          <p:cNvSpPr>
            <a:spLocks noGrp="1" noChangeArrowheads="1"/>
          </p:cNvSpPr>
          <p:nvPr>
            <p:ph type="body" idx="1"/>
          </p:nvPr>
        </p:nvSpPr>
        <p:spPr/>
        <p:txBody>
          <a:bodyPr/>
          <a:lstStyle/>
          <a:p>
            <a:r>
              <a:rPr lang="en-US" dirty="0" smtClean="0"/>
              <a:t>Many years ago, I purchased a copy of the McGraw-Hill Dictionary of Science and Engineering.</a:t>
            </a:r>
          </a:p>
          <a:p>
            <a:r>
              <a:rPr lang="en-US" dirty="0" smtClean="0"/>
              <a:t>This is the definition it provides for QC.</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B91E3-9C9C-4F16-A267-D31D6201FC14}" type="slidenum">
              <a:rPr lang="en-US"/>
              <a:pPr/>
              <a:t>20</a:t>
            </a:fld>
            <a:endParaRPr lang="en-US"/>
          </a:p>
        </p:txBody>
      </p:sp>
      <p:sp>
        <p:nvSpPr>
          <p:cNvPr id="103426" name="Rectangle 2"/>
          <p:cNvSpPr>
            <a:spLocks noGrp="1" noRot="1" noChangeAspect="1" noChangeArrowheads="1" noTextEdit="1"/>
          </p:cNvSpPr>
          <p:nvPr>
            <p:ph type="sldImg"/>
          </p:nvPr>
        </p:nvSpPr>
        <p:spPr>
          <a:xfrm>
            <a:off x="457200" y="720725"/>
            <a:ext cx="6402388" cy="3600450"/>
          </a:xfrm>
          <a:ln/>
        </p:spPr>
      </p:sp>
      <p:sp>
        <p:nvSpPr>
          <p:cNvPr id="103427" name="Rectangle 3"/>
          <p:cNvSpPr>
            <a:spLocks noGrp="1" noChangeArrowheads="1"/>
          </p:cNvSpPr>
          <p:nvPr>
            <p:ph type="body" idx="1"/>
          </p:nvPr>
        </p:nvSpPr>
        <p:spPr/>
        <p:txBody>
          <a:bodyPr/>
          <a:lstStyle/>
          <a:p>
            <a:r>
              <a:rPr lang="en-US" dirty="0"/>
              <a:t>Are there enough rollers on the job to meet or exceed density requirements at the rate you want to place the mix?</a:t>
            </a:r>
          </a:p>
          <a:p>
            <a:r>
              <a:rPr lang="en-US" dirty="0"/>
              <a:t>Are they the right rollers for the mix being placed?</a:t>
            </a:r>
          </a:p>
          <a:p>
            <a:r>
              <a:rPr lang="en-US" dirty="0" smtClean="0"/>
              <a:t>Is each roller working </a:t>
            </a:r>
            <a:r>
              <a:rPr lang="en-US" dirty="0"/>
              <a:t>properly?</a:t>
            </a:r>
          </a:p>
          <a:p>
            <a:r>
              <a:rPr lang="en-US" dirty="0"/>
              <a:t>Way too often, folks don’t take the time to verify the settings for frequency and amplitude</a:t>
            </a:r>
            <a:r>
              <a:rPr lang="en-US" dirty="0" smtClean="0"/>
              <a:t>.</a:t>
            </a:r>
          </a:p>
          <a:p>
            <a:r>
              <a:rPr lang="en-US" dirty="0" smtClean="0"/>
              <a:t>Sometimes, no one knows where to change the amplitude</a:t>
            </a:r>
            <a:r>
              <a:rPr lang="en-US" dirty="0" smtClean="0"/>
              <a:t>.</a:t>
            </a:r>
          </a:p>
          <a:p>
            <a:r>
              <a:rPr lang="en-US" dirty="0" smtClean="0"/>
              <a:t>Does anyone have a reed tachometer to check the vibratory rollers?</a:t>
            </a:r>
            <a:endParaRPr lang="en-US" dirty="0"/>
          </a:p>
          <a:p>
            <a:r>
              <a:rPr lang="en-US" dirty="0"/>
              <a:t>Who establishes the rolling patterns?</a:t>
            </a:r>
          </a:p>
          <a:p>
            <a:r>
              <a:rPr lang="en-US" dirty="0"/>
              <a:t>Are your roller operators willing to listen and take direction?</a:t>
            </a:r>
          </a:p>
          <a:p>
            <a:r>
              <a:rPr lang="en-US" dirty="0"/>
              <a:t>Are your personnel willing to listen to the roller operator’s ideas of how to better obtain density and smoothness</a:t>
            </a:r>
            <a:r>
              <a:rPr lang="en-US" dirty="0" smtClean="0"/>
              <a:t>?</a:t>
            </a:r>
          </a:p>
          <a:p>
            <a:r>
              <a:rPr lang="en-US" dirty="0" smtClean="0"/>
              <a:t>Long rolling patterns reduce bumps but can </a:t>
            </a:r>
            <a:r>
              <a:rPr lang="en-US" dirty="0" smtClean="0"/>
              <a:t>result in excessive temperature </a:t>
            </a:r>
            <a:r>
              <a:rPr lang="en-US" dirty="0" smtClean="0"/>
              <a:t>differentials between the </a:t>
            </a:r>
            <a:r>
              <a:rPr lang="en-US" dirty="0" smtClean="0"/>
              <a:t>front and back of the rolling </a:t>
            </a:r>
            <a:r>
              <a:rPr lang="en-US" dirty="0" smtClean="0"/>
              <a:t>pattern.</a:t>
            </a:r>
          </a:p>
          <a:p>
            <a:r>
              <a:rPr lang="en-US" dirty="0" smtClean="0"/>
              <a:t>How hard do your folks strive to determine the optimum mix temperature in a given rolling zone – breakdown, intermediate and finish?</a:t>
            </a:r>
          </a:p>
          <a:p>
            <a:r>
              <a:rPr lang="en-US" dirty="0" smtClean="0"/>
              <a:t>All of these things, and more, have a direct impact on the density and smoothness achieved.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71FED-DC0B-413B-9B54-FD85D54B0ED1}" type="slidenum">
              <a:rPr lang="en-US"/>
              <a:pPr/>
              <a:t>21</a:t>
            </a:fld>
            <a:endParaRPr lang="en-US"/>
          </a:p>
        </p:txBody>
      </p:sp>
      <p:sp>
        <p:nvSpPr>
          <p:cNvPr id="105474" name="Rectangle 2"/>
          <p:cNvSpPr>
            <a:spLocks noGrp="1" noRot="1" noChangeAspect="1" noChangeArrowheads="1" noTextEdit="1"/>
          </p:cNvSpPr>
          <p:nvPr>
            <p:ph type="sldImg"/>
          </p:nvPr>
        </p:nvSpPr>
        <p:spPr>
          <a:xfrm>
            <a:off x="457200" y="720725"/>
            <a:ext cx="6402388" cy="3600450"/>
          </a:xfrm>
          <a:ln/>
        </p:spPr>
      </p:sp>
      <p:sp>
        <p:nvSpPr>
          <p:cNvPr id="105475" name="Rectangle 3"/>
          <p:cNvSpPr>
            <a:spLocks noGrp="1" noChangeArrowheads="1"/>
          </p:cNvSpPr>
          <p:nvPr>
            <p:ph type="body" idx="1"/>
          </p:nvPr>
        </p:nvSpPr>
        <p:spPr/>
        <p:txBody>
          <a:bodyPr/>
          <a:lstStyle/>
          <a:p>
            <a:r>
              <a:rPr lang="en-US" dirty="0"/>
              <a:t>We could go on and on with numerous things that each play a role in the quality of the final product on the road.</a:t>
            </a:r>
          </a:p>
          <a:p>
            <a:r>
              <a:rPr lang="en-US" dirty="0"/>
              <a:t>The bottom line is, who’s responsible for looking at them?</a:t>
            </a:r>
          </a:p>
          <a:p>
            <a:r>
              <a:rPr lang="en-US" dirty="0"/>
              <a:t>Most are way too busy to take the time.</a:t>
            </a:r>
          </a:p>
          <a:p>
            <a:r>
              <a:rPr lang="en-US" dirty="0"/>
              <a:t>So, </a:t>
            </a:r>
            <a:r>
              <a:rPr lang="en-US" dirty="0" smtClean="0"/>
              <a:t>is someone, anyone, making </a:t>
            </a:r>
            <a:r>
              <a:rPr lang="en-US" dirty="0"/>
              <a:t>the time</a:t>
            </a:r>
            <a:r>
              <a:rPr lang="en-US" dirty="0" smtClean="0"/>
              <a:t>?</a:t>
            </a:r>
          </a:p>
          <a:p>
            <a:r>
              <a:rPr lang="en-US" dirty="0" smtClean="0"/>
              <a:t>They are all QC items!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96C6F-D4E4-4ED9-AF7D-14658B16217D}" type="slidenum">
              <a:rPr lang="en-US"/>
              <a:pPr/>
              <a:t>22</a:t>
            </a:fld>
            <a:endParaRPr lang="en-US"/>
          </a:p>
        </p:txBody>
      </p:sp>
      <p:sp>
        <p:nvSpPr>
          <p:cNvPr id="106498" name="Rectangle 2"/>
          <p:cNvSpPr>
            <a:spLocks noGrp="1" noRot="1" noChangeAspect="1" noChangeArrowheads="1" noTextEdit="1"/>
          </p:cNvSpPr>
          <p:nvPr>
            <p:ph type="sldImg"/>
          </p:nvPr>
        </p:nvSpPr>
        <p:spPr>
          <a:xfrm>
            <a:off x="457200" y="720725"/>
            <a:ext cx="6402388" cy="3600450"/>
          </a:xfrm>
          <a:ln/>
        </p:spPr>
      </p:sp>
      <p:sp>
        <p:nvSpPr>
          <p:cNvPr id="106499" name="Rectangle 3"/>
          <p:cNvSpPr>
            <a:spLocks noGrp="1" noChangeArrowheads="1"/>
          </p:cNvSpPr>
          <p:nvPr>
            <p:ph type="body" idx="1"/>
          </p:nvPr>
        </p:nvSpPr>
        <p:spPr>
          <a:xfrm>
            <a:off x="731520" y="4560570"/>
            <a:ext cx="5933440" cy="4560570"/>
          </a:xfrm>
        </p:spPr>
        <p:txBody>
          <a:bodyPr/>
          <a:lstStyle/>
          <a:p>
            <a:r>
              <a:rPr lang="en-US" dirty="0"/>
              <a:t>There are so many things that go into making a quality product long before we get to the point of sampling and testing the mix or compacted mat.</a:t>
            </a:r>
          </a:p>
          <a:p>
            <a:r>
              <a:rPr lang="en-US" dirty="0"/>
              <a:t>But just like the plant, way too often, we’re focused on these samples rather than what’s happening in the operation before we take a sample, that impacts the quality of the sample itself.</a:t>
            </a:r>
          </a:p>
          <a:p>
            <a:r>
              <a:rPr lang="en-US" dirty="0" smtClean="0"/>
              <a:t>Are your truck samples representative of the mix the plant produced?</a:t>
            </a:r>
          </a:p>
          <a:p>
            <a:r>
              <a:rPr lang="en-US" dirty="0" smtClean="0"/>
              <a:t>If </a:t>
            </a:r>
            <a:r>
              <a:rPr lang="en-US" dirty="0"/>
              <a:t>you’re taking loose mix samples off the road, are they being taken </a:t>
            </a:r>
            <a:r>
              <a:rPr lang="en-US" dirty="0" smtClean="0"/>
              <a:t>correctly?</a:t>
            </a:r>
            <a:endParaRPr lang="en-US" dirty="0" smtClean="0"/>
          </a:p>
          <a:p>
            <a:r>
              <a:rPr lang="en-US" dirty="0" smtClean="0"/>
              <a:t>Who’s </a:t>
            </a:r>
            <a:r>
              <a:rPr lang="en-US" dirty="0"/>
              <a:t>responsible? </a:t>
            </a:r>
            <a:r>
              <a:rPr lang="en-US" dirty="0" smtClean="0"/>
              <a:t> Have they been trained?</a:t>
            </a:r>
            <a:endParaRPr lang="en-US" dirty="0"/>
          </a:p>
          <a:p>
            <a:r>
              <a:rPr lang="en-US" dirty="0"/>
              <a:t>Have a plan to </a:t>
            </a:r>
            <a:r>
              <a:rPr lang="en-US" dirty="0" smtClean="0"/>
              <a:t>transport them to the required location.</a:t>
            </a:r>
            <a:endParaRPr lang="en-US" dirty="0"/>
          </a:p>
          <a:p>
            <a:r>
              <a:rPr lang="en-US" dirty="0"/>
              <a:t>How accurate is your non-destructive gauge?</a:t>
            </a:r>
          </a:p>
          <a:p>
            <a:r>
              <a:rPr lang="en-US" dirty="0"/>
              <a:t>Has it been calibrated to this mix, on this job</a:t>
            </a:r>
            <a:r>
              <a:rPr lang="en-US" dirty="0" smtClean="0"/>
              <a:t>?</a:t>
            </a:r>
          </a:p>
          <a:p>
            <a:r>
              <a:rPr lang="en-US" dirty="0" smtClean="0"/>
              <a:t>What if the underlying layer changes?</a:t>
            </a:r>
            <a:endParaRPr lang="en-US" dirty="0"/>
          </a:p>
          <a:p>
            <a:r>
              <a:rPr lang="en-US" dirty="0"/>
              <a:t>Are your cores being removed with screwdrivers?</a:t>
            </a:r>
          </a:p>
          <a:p>
            <a:r>
              <a:rPr lang="en-US" dirty="0"/>
              <a:t>Do you have a plan to get them to the required location?</a:t>
            </a:r>
          </a:p>
          <a:p>
            <a:r>
              <a:rPr lang="en-US" dirty="0"/>
              <a:t>Who’s checking smoothness and looking at the various points in the placement operation that impacts these results?</a:t>
            </a:r>
          </a:p>
          <a:p>
            <a:r>
              <a:rPr lang="en-US" dirty="0"/>
              <a:t>What role does mat thickness and temperature, as well as consistency of each, play in </a:t>
            </a:r>
            <a:r>
              <a:rPr lang="en-US" dirty="0" smtClean="0"/>
              <a:t>density and smoothness?</a:t>
            </a:r>
          </a:p>
          <a:p>
            <a:r>
              <a:rPr lang="en-US" dirty="0" smtClean="0"/>
              <a:t>What role does loose thickness on the confined side of the longitudinal joint and variability of that thickness, play in density achieved on the confined side?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0450"/>
          </a:xfrm>
        </p:spPr>
      </p:sp>
      <p:sp>
        <p:nvSpPr>
          <p:cNvPr id="3" name="Notes Placeholder 2"/>
          <p:cNvSpPr>
            <a:spLocks noGrp="1"/>
          </p:cNvSpPr>
          <p:nvPr>
            <p:ph type="body" idx="1"/>
          </p:nvPr>
        </p:nvSpPr>
        <p:spPr/>
        <p:txBody>
          <a:bodyPr/>
          <a:lstStyle/>
          <a:p>
            <a:r>
              <a:rPr lang="en-US" dirty="0" smtClean="0"/>
              <a:t>This is something we’ve been trying to get done at least a couple times each day.</a:t>
            </a:r>
          </a:p>
          <a:p>
            <a:r>
              <a:rPr lang="en-US" dirty="0" smtClean="0"/>
              <a:t>Make it a practice to determine the density of the uncompacted mat behind the paver screed every 1 foot transversely across the mat.</a:t>
            </a:r>
          </a:p>
          <a:p>
            <a:r>
              <a:rPr lang="en-US" dirty="0" smtClean="0"/>
              <a:t>The “actual” density result isn’t as important as the range in density.</a:t>
            </a:r>
          </a:p>
          <a:p>
            <a:r>
              <a:rPr lang="en-US" dirty="0" smtClean="0"/>
              <a:t>We strive to keep that range at 1.5% or less.</a:t>
            </a:r>
          </a:p>
          <a:p>
            <a:r>
              <a:rPr lang="en-US" dirty="0" smtClean="0"/>
              <a:t>Don’t hesitate to check known points of density </a:t>
            </a:r>
            <a:r>
              <a:rPr lang="en-US" dirty="0" smtClean="0"/>
              <a:t>concern, </a:t>
            </a:r>
            <a:r>
              <a:rPr lang="en-US" dirty="0" smtClean="0"/>
              <a:t>such as the center of the screed, edges of the flight chains, auger bearing pedestals, </a:t>
            </a:r>
            <a:r>
              <a:rPr lang="en-US" dirty="0" smtClean="0"/>
              <a:t>and screed extensions</a:t>
            </a:r>
            <a:r>
              <a:rPr lang="en-US" dirty="0" smtClean="0"/>
              <a:t>.</a:t>
            </a:r>
            <a:endParaRPr lang="en-US" dirty="0" smtClean="0"/>
          </a:p>
          <a:p>
            <a:r>
              <a:rPr lang="en-US" dirty="0" smtClean="0"/>
              <a:t>Segregation can occur on the bottom side of the mat and not be visible from the top.</a:t>
            </a:r>
          </a:p>
          <a:p>
            <a:r>
              <a:rPr lang="en-US" dirty="0" smtClean="0"/>
              <a:t>Ever wonder if it really matters when trucks pull away and dump mix on the grade, that cools and gets run over before the paver lays the mat over it?</a:t>
            </a:r>
          </a:p>
          <a:p>
            <a:r>
              <a:rPr lang="en-US" dirty="0" smtClean="0"/>
              <a:t>If transverse density variability exists behind the screed, it will be </a:t>
            </a:r>
            <a:r>
              <a:rPr lang="en-US" dirty="0" smtClean="0"/>
              <a:t>exist behind </a:t>
            </a:r>
            <a:r>
              <a:rPr lang="en-US" dirty="0" smtClean="0"/>
              <a:t>the finish roller.</a:t>
            </a:r>
          </a:p>
          <a:p>
            <a:r>
              <a:rPr lang="en-US" dirty="0" smtClean="0"/>
              <a:t>Does your screed person or paver maintenance person know how to adjust the screed to improve density consistency across the mat?</a:t>
            </a:r>
          </a:p>
          <a:p>
            <a:r>
              <a:rPr lang="en-US" dirty="0" smtClean="0"/>
              <a:t>If you have extensions that result in lower density than the main screed, are the extensions set to place the loose mix slightly thicker than the main screed so there is an adequate amount of material to compact?</a:t>
            </a:r>
          </a:p>
          <a:p>
            <a:r>
              <a:rPr lang="en-US" dirty="0" smtClean="0"/>
              <a:t>You can’t roll transverse density variability out of a mat, but you can roll it in.</a:t>
            </a:r>
          </a:p>
          <a:p>
            <a:r>
              <a:rPr lang="en-US" dirty="0" smtClean="0"/>
              <a:t>Who’s looking closely at the placement location of each roller pass?</a:t>
            </a:r>
          </a:p>
          <a:p>
            <a:r>
              <a:rPr lang="en-US" dirty="0" smtClean="0"/>
              <a:t>Does each of your roller operators understand the importance of what they do?</a:t>
            </a:r>
          </a:p>
          <a:p>
            <a:r>
              <a:rPr lang="en-US" dirty="0" smtClean="0"/>
              <a:t>Are your rollers equipped with a pass mapping system</a:t>
            </a:r>
            <a:r>
              <a:rPr lang="en-US" dirty="0" smtClean="0"/>
              <a:t>?</a:t>
            </a:r>
          </a:p>
          <a:p>
            <a:r>
              <a:rPr lang="en-US" dirty="0" smtClean="0"/>
              <a:t>What if you’re dealing with night paving?</a:t>
            </a:r>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23</a:t>
            </a:fld>
            <a:endParaRPr lang="en-US"/>
          </a:p>
        </p:txBody>
      </p:sp>
    </p:spTree>
    <p:extLst>
      <p:ext uri="{BB962C8B-B14F-4D97-AF65-F5344CB8AC3E}">
        <p14:creationId xmlns:p14="http://schemas.microsoft.com/office/powerpoint/2010/main" val="1056271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0450"/>
          </a:xfrm>
        </p:spPr>
      </p:sp>
      <p:sp>
        <p:nvSpPr>
          <p:cNvPr id="3" name="Notes Placeholder 2"/>
          <p:cNvSpPr>
            <a:spLocks noGrp="1"/>
          </p:cNvSpPr>
          <p:nvPr>
            <p:ph type="body" idx="1"/>
          </p:nvPr>
        </p:nvSpPr>
        <p:spPr/>
        <p:txBody>
          <a:bodyPr/>
          <a:lstStyle/>
          <a:p>
            <a:r>
              <a:rPr lang="en-US" dirty="0" smtClean="0"/>
              <a:t>We’re also trying to check a few locations each day, where </a:t>
            </a:r>
            <a:r>
              <a:rPr lang="en-US" dirty="0" smtClean="0"/>
              <a:t>breakdown roller </a:t>
            </a:r>
            <a:r>
              <a:rPr lang="en-US" dirty="0" smtClean="0"/>
              <a:t>patterns overlap.</a:t>
            </a:r>
          </a:p>
          <a:p>
            <a:r>
              <a:rPr lang="en-US" dirty="0" smtClean="0"/>
              <a:t>We locate the middle of the overlap, choose a transverse location to test and then test each direction from that point at the same transverse offset.</a:t>
            </a:r>
          </a:p>
          <a:p>
            <a:r>
              <a:rPr lang="en-US" dirty="0" smtClean="0"/>
              <a:t>Is density higher at the center of the overlap?</a:t>
            </a:r>
          </a:p>
          <a:p>
            <a:r>
              <a:rPr lang="en-US" dirty="0" smtClean="0"/>
              <a:t>Is it lower?</a:t>
            </a:r>
          </a:p>
          <a:p>
            <a:r>
              <a:rPr lang="en-US" dirty="0" smtClean="0"/>
              <a:t>Is density as uniform as we can possibly make it?</a:t>
            </a:r>
          </a:p>
          <a:p>
            <a:r>
              <a:rPr lang="en-US" dirty="0" smtClean="0"/>
              <a:t>Where will the next randomly located density core fall?</a:t>
            </a:r>
          </a:p>
          <a:p>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24</a:t>
            </a:fld>
            <a:endParaRPr lang="en-US"/>
          </a:p>
        </p:txBody>
      </p:sp>
    </p:spTree>
    <p:extLst>
      <p:ext uri="{BB962C8B-B14F-4D97-AF65-F5344CB8AC3E}">
        <p14:creationId xmlns:p14="http://schemas.microsoft.com/office/powerpoint/2010/main" val="3924003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C1795-35BC-4B5B-89B2-E15C3C1CBDC0}" type="slidenum">
              <a:rPr lang="en-US"/>
              <a:pPr/>
              <a:t>25</a:t>
            </a:fld>
            <a:endParaRPr lang="en-US"/>
          </a:p>
        </p:txBody>
      </p:sp>
      <p:sp>
        <p:nvSpPr>
          <p:cNvPr id="929794" name="Rectangle 2"/>
          <p:cNvSpPr>
            <a:spLocks noGrp="1" noRot="1" noChangeAspect="1" noChangeArrowheads="1" noTextEdit="1"/>
          </p:cNvSpPr>
          <p:nvPr>
            <p:ph type="sldImg"/>
          </p:nvPr>
        </p:nvSpPr>
        <p:spPr>
          <a:xfrm>
            <a:off x="457200" y="720725"/>
            <a:ext cx="6402388" cy="3600450"/>
          </a:xfrm>
          <a:ln/>
        </p:spPr>
      </p:sp>
      <p:sp>
        <p:nvSpPr>
          <p:cNvPr id="929795" name="Rectangle 3"/>
          <p:cNvSpPr>
            <a:spLocks noGrp="1" noChangeArrowheads="1"/>
          </p:cNvSpPr>
          <p:nvPr>
            <p:ph type="body" idx="1"/>
          </p:nvPr>
        </p:nvSpPr>
        <p:spPr/>
        <p:txBody>
          <a:bodyPr/>
          <a:lstStyle/>
          <a:p>
            <a:r>
              <a:rPr lang="en-US" dirty="0"/>
              <a:t>This is what I refer to as the Bermuda Triangle…</a:t>
            </a:r>
          </a:p>
          <a:p>
            <a:r>
              <a:rPr lang="en-US" dirty="0"/>
              <a:t>When a problem occurs, each </a:t>
            </a:r>
            <a:r>
              <a:rPr lang="en-US" dirty="0" smtClean="0"/>
              <a:t>group points </a:t>
            </a:r>
            <a:r>
              <a:rPr lang="en-US" dirty="0"/>
              <a:t>towards the other two as the cause!</a:t>
            </a:r>
          </a:p>
          <a:p>
            <a:r>
              <a:rPr lang="en-US" dirty="0"/>
              <a:t>But ALL three groups are on the same </a:t>
            </a:r>
            <a:r>
              <a:rPr lang="en-US" dirty="0"/>
              <a:t>TEAM and </a:t>
            </a:r>
            <a:r>
              <a:rPr lang="en-US" dirty="0"/>
              <a:t>ALL three need to work together to solve problems when they arise</a:t>
            </a:r>
            <a:r>
              <a:rPr lang="en-US" dirty="0" smtClean="0"/>
              <a:t>.</a:t>
            </a:r>
          </a:p>
          <a:p>
            <a:r>
              <a:rPr lang="en-US" dirty="0" smtClean="0"/>
              <a:t>Better yet, they need to work as a TEAM to prevent problems from occurring in the first place.</a:t>
            </a:r>
          </a:p>
          <a:p>
            <a:r>
              <a:rPr lang="en-US" dirty="0" smtClean="0"/>
              <a:t>In order to achieve that, each person on the TEAM needs to believe they play a role in QC and they need to know what that role is.</a:t>
            </a:r>
            <a:endParaRPr lang="en-US" dirty="0"/>
          </a:p>
          <a:p>
            <a:r>
              <a:rPr lang="en-US" dirty="0"/>
              <a:t>The person that is KEY to forming and maintaining communication </a:t>
            </a:r>
            <a:r>
              <a:rPr lang="en-US" dirty="0" smtClean="0"/>
              <a:t>of the TEAM </a:t>
            </a:r>
            <a:r>
              <a:rPr lang="en-US" dirty="0"/>
              <a:t>is the QC Manager.</a:t>
            </a:r>
          </a:p>
          <a:p>
            <a:r>
              <a:rPr lang="en-US" dirty="0" smtClean="0"/>
              <a:t>In order to do that, the QC Manager </a:t>
            </a:r>
            <a:r>
              <a:rPr lang="en-US" dirty="0"/>
              <a:t>needs to have a good understanding of each of the three areas AND be involved in each of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C1795-35BC-4B5B-89B2-E15C3C1CBDC0}" type="slidenum">
              <a:rPr lang="en-US"/>
              <a:pPr/>
              <a:t>26</a:t>
            </a:fld>
            <a:endParaRPr lang="en-US"/>
          </a:p>
        </p:txBody>
      </p:sp>
      <p:sp>
        <p:nvSpPr>
          <p:cNvPr id="929794" name="Rectangle 2"/>
          <p:cNvSpPr>
            <a:spLocks noGrp="1" noRot="1" noChangeAspect="1" noChangeArrowheads="1" noTextEdit="1"/>
          </p:cNvSpPr>
          <p:nvPr>
            <p:ph type="sldImg"/>
          </p:nvPr>
        </p:nvSpPr>
        <p:spPr>
          <a:xfrm>
            <a:off x="457200" y="720725"/>
            <a:ext cx="6402388" cy="3600450"/>
          </a:xfrm>
          <a:ln/>
        </p:spPr>
      </p:sp>
      <p:sp>
        <p:nvSpPr>
          <p:cNvPr id="929795" name="Rectangle 3"/>
          <p:cNvSpPr>
            <a:spLocks noGrp="1" noChangeArrowheads="1"/>
          </p:cNvSpPr>
          <p:nvPr>
            <p:ph type="body" idx="1"/>
          </p:nvPr>
        </p:nvSpPr>
        <p:spPr/>
        <p:txBody>
          <a:bodyPr/>
          <a:lstStyle/>
          <a:p>
            <a:r>
              <a:rPr lang="en-US" dirty="0" smtClean="0"/>
              <a:t>QC is much more than mix, density and smoothness testing.</a:t>
            </a:r>
          </a:p>
          <a:p>
            <a:r>
              <a:rPr lang="en-US" dirty="0" smtClean="0"/>
              <a:t>Does your TEAM understand this</a:t>
            </a:r>
            <a:r>
              <a:rPr lang="en-US" dirty="0" smtClean="0"/>
              <a:t>?</a:t>
            </a:r>
          </a:p>
          <a:p>
            <a:r>
              <a:rPr lang="en-US" dirty="0" smtClean="0"/>
              <a:t>Clarify QC and everyone’s role in it.</a:t>
            </a:r>
            <a:endParaRPr lang="en-US" dirty="0" smtClean="0"/>
          </a:p>
          <a:p>
            <a:r>
              <a:rPr lang="en-US" dirty="0" smtClean="0"/>
              <a:t>It </a:t>
            </a:r>
            <a:r>
              <a:rPr lang="en-US" dirty="0" smtClean="0"/>
              <a:t>requires a total TEAM effort to be successful.</a:t>
            </a:r>
          </a:p>
          <a:p>
            <a:r>
              <a:rPr lang="en-US" dirty="0" smtClean="0"/>
              <a:t>Train them, Enable them, and Support them!</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184C8-ED43-4CF3-94C9-41A3E17C906F}" type="slidenum">
              <a:rPr lang="en-US" smtClean="0"/>
              <a:t>27</a:t>
            </a:fld>
            <a:endParaRPr lang="en-US"/>
          </a:p>
        </p:txBody>
      </p:sp>
    </p:spTree>
    <p:extLst>
      <p:ext uri="{BB962C8B-B14F-4D97-AF65-F5344CB8AC3E}">
        <p14:creationId xmlns:p14="http://schemas.microsoft.com/office/powerpoint/2010/main" val="54041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E42ED-69A1-4D6B-B144-D625E95E0DA9}" type="slidenum">
              <a:rPr lang="en-US"/>
              <a:pPr/>
              <a:t>3</a:t>
            </a:fld>
            <a:endParaRPr lang="en-US"/>
          </a:p>
        </p:txBody>
      </p:sp>
      <p:sp>
        <p:nvSpPr>
          <p:cNvPr id="92162" name="Rectangle 1026"/>
          <p:cNvSpPr>
            <a:spLocks noGrp="1" noRot="1" noChangeAspect="1" noChangeArrowheads="1" noTextEdit="1"/>
          </p:cNvSpPr>
          <p:nvPr>
            <p:ph type="sldImg"/>
          </p:nvPr>
        </p:nvSpPr>
        <p:spPr>
          <a:xfrm>
            <a:off x="457200" y="720725"/>
            <a:ext cx="6402388" cy="3600450"/>
          </a:xfrm>
          <a:ln/>
        </p:spPr>
      </p:sp>
      <p:sp>
        <p:nvSpPr>
          <p:cNvPr id="92163" name="Rectangle 1027"/>
          <p:cNvSpPr>
            <a:spLocks noGrp="1" noChangeArrowheads="1"/>
          </p:cNvSpPr>
          <p:nvPr>
            <p:ph type="body" idx="1"/>
          </p:nvPr>
        </p:nvSpPr>
        <p:spPr/>
        <p:txBody>
          <a:bodyPr/>
          <a:lstStyle/>
          <a:p>
            <a:r>
              <a:rPr lang="en-US" dirty="0" smtClean="0"/>
              <a:t>Quality Control and Process Control are basically interchangeable in our business.</a:t>
            </a:r>
          </a:p>
          <a:p>
            <a:r>
              <a:rPr lang="en-US" dirty="0" smtClean="0"/>
              <a:t>I obtained this definition for Process Control on-line at BusinessDictionary.com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5E32A-677C-4A90-9EF7-98C7C724EC4A}" type="slidenum">
              <a:rPr lang="en-US"/>
              <a:pPr/>
              <a:t>4</a:t>
            </a:fld>
            <a:endParaRPr lang="en-US"/>
          </a:p>
        </p:txBody>
      </p:sp>
      <p:sp>
        <p:nvSpPr>
          <p:cNvPr id="93186" name="Rectangle 2"/>
          <p:cNvSpPr>
            <a:spLocks noGrp="1" noRot="1" noChangeAspect="1" noChangeArrowheads="1" noTextEdit="1"/>
          </p:cNvSpPr>
          <p:nvPr>
            <p:ph type="sldImg"/>
          </p:nvPr>
        </p:nvSpPr>
        <p:spPr>
          <a:xfrm>
            <a:off x="457200" y="720725"/>
            <a:ext cx="6402388" cy="3600450"/>
          </a:xfrm>
          <a:ln/>
        </p:spPr>
      </p:sp>
      <p:sp>
        <p:nvSpPr>
          <p:cNvPr id="93187" name="Rectangle 3"/>
          <p:cNvSpPr>
            <a:spLocks noGrp="1" noChangeArrowheads="1"/>
          </p:cNvSpPr>
          <p:nvPr>
            <p:ph type="body" idx="1"/>
          </p:nvPr>
        </p:nvSpPr>
        <p:spPr/>
        <p:txBody>
          <a:bodyPr/>
          <a:lstStyle/>
          <a:p>
            <a:r>
              <a:rPr lang="en-US" dirty="0"/>
              <a:t>Through the inspection process, we determine the quality, or result, of a given test, and compare it to </a:t>
            </a:r>
            <a:r>
              <a:rPr lang="en-US" dirty="0" smtClean="0"/>
              <a:t>a “target”.</a:t>
            </a:r>
            <a:endParaRPr lang="en-US" dirty="0"/>
          </a:p>
          <a:p>
            <a:r>
              <a:rPr lang="en-US" dirty="0"/>
              <a:t>After the comparison is made, results that are outside acceptable </a:t>
            </a:r>
            <a:r>
              <a:rPr lang="en-US" dirty="0" smtClean="0"/>
              <a:t>limits from that “target” value, </a:t>
            </a:r>
            <a:r>
              <a:rPr lang="en-US" dirty="0"/>
              <a:t>require analysis to determine why.</a:t>
            </a:r>
          </a:p>
          <a:p>
            <a:r>
              <a:rPr lang="en-US" dirty="0"/>
              <a:t>Once we determine what’s wrong, we can react to solve the problem.</a:t>
            </a:r>
          </a:p>
          <a:p>
            <a:r>
              <a:rPr lang="en-US" dirty="0" smtClean="0"/>
              <a:t>There will always be unforeseen problems, but we must strive to be </a:t>
            </a:r>
            <a:r>
              <a:rPr lang="en-US" b="1" dirty="0" smtClean="0"/>
              <a:t>proactive</a:t>
            </a:r>
            <a:r>
              <a:rPr lang="en-US" dirty="0" smtClean="0"/>
              <a:t> in order to reduce the need to be </a:t>
            </a:r>
            <a:r>
              <a:rPr lang="en-US" b="1" dirty="0" smtClean="0"/>
              <a:t>reactive</a:t>
            </a:r>
            <a:r>
              <a:rPr lang="en-US"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CFAA9-E43E-4021-A409-EA4915F91435}" type="slidenum">
              <a:rPr lang="en-US"/>
              <a:pPr/>
              <a:t>5</a:t>
            </a:fld>
            <a:endParaRPr lang="en-US"/>
          </a:p>
        </p:txBody>
      </p:sp>
      <p:sp>
        <p:nvSpPr>
          <p:cNvPr id="95234" name="Rectangle 2"/>
          <p:cNvSpPr>
            <a:spLocks noGrp="1" noRot="1" noChangeAspect="1" noChangeArrowheads="1" noTextEdit="1"/>
          </p:cNvSpPr>
          <p:nvPr>
            <p:ph type="sldImg"/>
          </p:nvPr>
        </p:nvSpPr>
        <p:spPr>
          <a:xfrm>
            <a:off x="457200" y="720725"/>
            <a:ext cx="6402388" cy="3600450"/>
          </a:xfrm>
          <a:ln/>
        </p:spPr>
      </p:sp>
      <p:sp>
        <p:nvSpPr>
          <p:cNvPr id="95235" name="Rectangle 3"/>
          <p:cNvSpPr>
            <a:spLocks noGrp="1" noChangeArrowheads="1"/>
          </p:cNvSpPr>
          <p:nvPr>
            <p:ph type="body" idx="1"/>
          </p:nvPr>
        </p:nvSpPr>
        <p:spPr>
          <a:xfrm>
            <a:off x="731520" y="4560571"/>
            <a:ext cx="5933440" cy="4320540"/>
          </a:xfrm>
        </p:spPr>
        <p:txBody>
          <a:bodyPr/>
          <a:lstStyle/>
          <a:p>
            <a:r>
              <a:rPr lang="en-US" dirty="0"/>
              <a:t>Many people </a:t>
            </a:r>
            <a:r>
              <a:rPr lang="en-US" dirty="0" smtClean="0"/>
              <a:t>focus </a:t>
            </a:r>
            <a:r>
              <a:rPr lang="en-US" dirty="0"/>
              <a:t>on </a:t>
            </a:r>
            <a:r>
              <a:rPr lang="en-US" dirty="0" smtClean="0"/>
              <a:t>mixture </a:t>
            </a:r>
            <a:r>
              <a:rPr lang="en-US" dirty="0"/>
              <a:t>testing for making </a:t>
            </a:r>
            <a:r>
              <a:rPr lang="en-US" dirty="0" smtClean="0"/>
              <a:t>QC </a:t>
            </a:r>
            <a:r>
              <a:rPr lang="en-US" dirty="0"/>
              <a:t>decisions.</a:t>
            </a:r>
          </a:p>
          <a:p>
            <a:r>
              <a:rPr lang="en-US" dirty="0"/>
              <a:t>Yes, </a:t>
            </a:r>
            <a:r>
              <a:rPr lang="en-US" dirty="0" smtClean="0"/>
              <a:t>mix </a:t>
            </a:r>
            <a:r>
              <a:rPr lang="en-US" dirty="0"/>
              <a:t>results often </a:t>
            </a:r>
            <a:r>
              <a:rPr lang="en-US" dirty="0" smtClean="0"/>
              <a:t>determine, or predict, </a:t>
            </a:r>
            <a:r>
              <a:rPr lang="en-US" dirty="0"/>
              <a:t>the pay (bonus or penalty) </a:t>
            </a:r>
            <a:r>
              <a:rPr lang="en-US" dirty="0" smtClean="0"/>
              <a:t>expected.</a:t>
            </a:r>
          </a:p>
          <a:p>
            <a:r>
              <a:rPr lang="en-US" dirty="0" smtClean="0"/>
              <a:t>However</a:t>
            </a:r>
            <a:r>
              <a:rPr lang="en-US" dirty="0"/>
              <a:t>, when something doesn’t fall within the required quality limits, the </a:t>
            </a:r>
            <a:r>
              <a:rPr lang="en-US" dirty="0" smtClean="0"/>
              <a:t>change needed to correct the issue relates to a point somewhere prior to determining the test result.</a:t>
            </a:r>
            <a:endParaRPr lang="en-US" dirty="0"/>
          </a:p>
          <a:p>
            <a:r>
              <a:rPr lang="en-US" dirty="0"/>
              <a:t>The number of mix samples seems to be increasing all the time, both from what the Owner requires and from what additional tests we are putting on QC personnel.</a:t>
            </a:r>
          </a:p>
          <a:p>
            <a:r>
              <a:rPr lang="en-US" dirty="0"/>
              <a:t>There’s only a limited amount of time for the QC personnel you have.</a:t>
            </a:r>
          </a:p>
          <a:p>
            <a:r>
              <a:rPr lang="en-US" dirty="0"/>
              <a:t>If they are constantly testing the mix, there simply isn’t enough time to look at all the other important aspects of Quality Control.</a:t>
            </a:r>
          </a:p>
          <a:p>
            <a:r>
              <a:rPr lang="en-US" dirty="0" smtClean="0"/>
              <a:t>Are your QC personnel adequately trained?</a:t>
            </a:r>
          </a:p>
          <a:p>
            <a:r>
              <a:rPr lang="en-US" dirty="0" smtClean="0"/>
              <a:t>Is your QC lab adequately staffed</a:t>
            </a:r>
            <a:r>
              <a:rPr lang="en-US" dirty="0"/>
              <a:t>?</a:t>
            </a:r>
          </a:p>
          <a:p>
            <a:r>
              <a:rPr lang="en-US" dirty="0" smtClean="0"/>
              <a:t>Is your QC lab adequately equipped?</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F796-E65F-4921-A904-412AFB8C3B86}" type="slidenum">
              <a:rPr lang="en-US"/>
              <a:pPr/>
              <a:t>6</a:t>
            </a:fld>
            <a:endParaRPr lang="en-US"/>
          </a:p>
        </p:txBody>
      </p:sp>
      <p:sp>
        <p:nvSpPr>
          <p:cNvPr id="97282" name="Rectangle 2"/>
          <p:cNvSpPr>
            <a:spLocks noGrp="1" noRot="1" noChangeAspect="1" noChangeArrowheads="1" noTextEdit="1"/>
          </p:cNvSpPr>
          <p:nvPr>
            <p:ph type="sldImg"/>
          </p:nvPr>
        </p:nvSpPr>
        <p:spPr>
          <a:xfrm>
            <a:off x="457200" y="720725"/>
            <a:ext cx="6402388" cy="3600450"/>
          </a:xfrm>
          <a:ln/>
        </p:spPr>
      </p:sp>
      <p:sp>
        <p:nvSpPr>
          <p:cNvPr id="97283" name="Rectangle 3"/>
          <p:cNvSpPr>
            <a:spLocks noGrp="1" noChangeArrowheads="1"/>
          </p:cNvSpPr>
          <p:nvPr>
            <p:ph type="body" idx="1"/>
          </p:nvPr>
        </p:nvSpPr>
        <p:spPr/>
        <p:txBody>
          <a:bodyPr/>
          <a:lstStyle/>
          <a:p>
            <a:r>
              <a:rPr lang="en-US" dirty="0" smtClean="0"/>
              <a:t>All QC personnel must be trained and equipped.</a:t>
            </a:r>
          </a:p>
          <a:p>
            <a:r>
              <a:rPr lang="en-US" dirty="0" smtClean="0"/>
              <a:t>Today’s evolving requirements make this an on-going process.</a:t>
            </a:r>
          </a:p>
          <a:p>
            <a:r>
              <a:rPr lang="en-US" dirty="0" smtClean="0"/>
              <a:t>Over time, QC personnel gain valuable knowledge and experience.</a:t>
            </a:r>
          </a:p>
          <a:p>
            <a:r>
              <a:rPr lang="en-US" dirty="0" smtClean="0"/>
              <a:t>Like any employee, they require oversight and management.</a:t>
            </a:r>
          </a:p>
          <a:p>
            <a:r>
              <a:rPr lang="en-US" dirty="0" smtClean="0"/>
              <a:t>It helps immensely if that oversight and management comes from an individual that understands QC.</a:t>
            </a:r>
          </a:p>
          <a:p>
            <a:r>
              <a:rPr lang="en-US" dirty="0" smtClean="0"/>
              <a:t>We all need constructive criticism from time to time.</a:t>
            </a:r>
          </a:p>
          <a:p>
            <a:r>
              <a:rPr lang="en-US" dirty="0" smtClean="0"/>
              <a:t>But we also need encouraged.</a:t>
            </a:r>
          </a:p>
          <a:p>
            <a:r>
              <a:rPr lang="en-US" dirty="0" smtClean="0"/>
              <a:t>Every employee needs to know they are valuable to their respective organization.</a:t>
            </a:r>
          </a:p>
          <a:p>
            <a:endParaRPr lang="en-US" dirty="0"/>
          </a:p>
          <a:p>
            <a:r>
              <a:rPr lang="en-US" dirty="0"/>
              <a:t>Which training philosophy does your organization have when it comes to investing in employees?</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F796-E65F-4921-A904-412AFB8C3B86}" type="slidenum">
              <a:rPr lang="en-US"/>
              <a:pPr/>
              <a:t>7</a:t>
            </a:fld>
            <a:endParaRPr lang="en-US"/>
          </a:p>
        </p:txBody>
      </p:sp>
      <p:sp>
        <p:nvSpPr>
          <p:cNvPr id="97282" name="Rectangle 2"/>
          <p:cNvSpPr>
            <a:spLocks noGrp="1" noRot="1" noChangeAspect="1" noChangeArrowheads="1" noTextEdit="1"/>
          </p:cNvSpPr>
          <p:nvPr>
            <p:ph type="sldImg"/>
          </p:nvPr>
        </p:nvSpPr>
        <p:spPr>
          <a:xfrm>
            <a:off x="457200" y="720725"/>
            <a:ext cx="6402388" cy="3600450"/>
          </a:xfrm>
          <a:ln/>
        </p:spPr>
      </p:sp>
      <p:sp>
        <p:nvSpPr>
          <p:cNvPr id="97283" name="Rectangle 3"/>
          <p:cNvSpPr>
            <a:spLocks noGrp="1" noChangeArrowheads="1"/>
          </p:cNvSpPr>
          <p:nvPr>
            <p:ph type="body" idx="1"/>
          </p:nvPr>
        </p:nvSpPr>
        <p:spPr/>
        <p:txBody>
          <a:bodyPr/>
          <a:lstStyle/>
          <a:p>
            <a:r>
              <a:rPr lang="en-US" dirty="0" smtClean="0"/>
              <a:t>QC personnel must be </a:t>
            </a:r>
            <a:r>
              <a:rPr lang="en-US" dirty="0" smtClean="0"/>
              <a:t>trained</a:t>
            </a:r>
            <a:r>
              <a:rPr lang="en-US" dirty="0" smtClean="0"/>
              <a:t> </a:t>
            </a:r>
            <a:r>
              <a:rPr lang="en-US" dirty="0" smtClean="0"/>
              <a:t>in numerous </a:t>
            </a:r>
            <a:r>
              <a:rPr lang="en-US" dirty="0" smtClean="0"/>
              <a:t>subjects, </a:t>
            </a:r>
            <a:r>
              <a:rPr lang="en-US" dirty="0" smtClean="0"/>
              <a:t>depending </a:t>
            </a:r>
            <a:r>
              <a:rPr lang="en-US" dirty="0" smtClean="0"/>
              <a:t>on </a:t>
            </a:r>
            <a:r>
              <a:rPr lang="en-US" dirty="0" smtClean="0"/>
              <a:t>what’s expected of them.</a:t>
            </a:r>
          </a:p>
          <a:p>
            <a:r>
              <a:rPr lang="en-US" dirty="0" smtClean="0"/>
              <a:t>The basic subjects we typically think of are:</a:t>
            </a:r>
          </a:p>
          <a:p>
            <a:pPr marL="181240" indent="-181240">
              <a:buFontTx/>
              <a:buChar char="-"/>
            </a:pPr>
            <a:r>
              <a:rPr lang="en-US" dirty="0" smtClean="0"/>
              <a:t>Materials properties</a:t>
            </a:r>
          </a:p>
          <a:p>
            <a:pPr marL="181240" indent="-181240">
              <a:buFontTx/>
              <a:buChar char="-"/>
            </a:pPr>
            <a:r>
              <a:rPr lang="en-US" dirty="0" smtClean="0"/>
              <a:t>Materials testing, which requires knowledge of operating, calibrating and maintaining test equipment</a:t>
            </a:r>
          </a:p>
          <a:p>
            <a:pPr marL="181240" indent="-181240">
              <a:buFontTx/>
              <a:buChar char="-"/>
            </a:pPr>
            <a:r>
              <a:rPr lang="en-US" dirty="0" smtClean="0"/>
              <a:t>Specification requirements</a:t>
            </a:r>
          </a:p>
          <a:p>
            <a:pPr marL="181240" indent="-181240">
              <a:buFontTx/>
              <a:buChar char="-"/>
            </a:pPr>
            <a:endParaRPr lang="en-US" dirty="0"/>
          </a:p>
          <a:p>
            <a:r>
              <a:rPr lang="en-US" dirty="0" smtClean="0"/>
              <a:t>They also have to be able to work closely with </a:t>
            </a:r>
            <a:r>
              <a:rPr lang="en-US" dirty="0" smtClean="0"/>
              <a:t>Production and Placement </a:t>
            </a:r>
            <a:r>
              <a:rPr lang="en-US" dirty="0" smtClean="0"/>
              <a:t>personnel, which in turn requires some level of knowledge in regards to those respective operations.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F796-E65F-4921-A904-412AFB8C3B86}" type="slidenum">
              <a:rPr lang="en-US"/>
              <a:pPr/>
              <a:t>8</a:t>
            </a:fld>
            <a:endParaRPr lang="en-US"/>
          </a:p>
        </p:txBody>
      </p:sp>
      <p:sp>
        <p:nvSpPr>
          <p:cNvPr id="97282" name="Rectangle 2"/>
          <p:cNvSpPr>
            <a:spLocks noGrp="1" noRot="1" noChangeAspect="1" noChangeArrowheads="1" noTextEdit="1"/>
          </p:cNvSpPr>
          <p:nvPr>
            <p:ph type="sldImg"/>
          </p:nvPr>
        </p:nvSpPr>
        <p:spPr>
          <a:xfrm>
            <a:off x="457200" y="720725"/>
            <a:ext cx="6402388" cy="3600450"/>
          </a:xfrm>
          <a:ln/>
        </p:spPr>
      </p:sp>
      <p:sp>
        <p:nvSpPr>
          <p:cNvPr id="97283" name="Rectangle 3"/>
          <p:cNvSpPr>
            <a:spLocks noGrp="1" noChangeArrowheads="1"/>
          </p:cNvSpPr>
          <p:nvPr>
            <p:ph type="body" idx="1"/>
          </p:nvPr>
        </p:nvSpPr>
        <p:spPr>
          <a:xfrm>
            <a:off x="457200" y="4560570"/>
            <a:ext cx="6400800" cy="4507230"/>
          </a:xfrm>
        </p:spPr>
        <p:txBody>
          <a:bodyPr/>
          <a:lstStyle/>
          <a:p>
            <a:r>
              <a:rPr lang="en-US" sz="1100" dirty="0"/>
              <a:t>QC responsibilities typically focus on testing the individual materials and mix.</a:t>
            </a:r>
          </a:p>
          <a:p>
            <a:r>
              <a:rPr lang="en-US" sz="1100" dirty="0"/>
              <a:t>In most QC operations at plant mix facilities, we don’t test the liquid asphalt.</a:t>
            </a:r>
          </a:p>
          <a:p>
            <a:r>
              <a:rPr lang="en-US" sz="1100" dirty="0"/>
              <a:t>So we are </a:t>
            </a:r>
            <a:r>
              <a:rPr lang="en-US" sz="1100" dirty="0" smtClean="0"/>
              <a:t>generally testing and managing the </a:t>
            </a:r>
            <a:r>
              <a:rPr lang="en-US" sz="1100" dirty="0"/>
              <a:t>virgin aggregates and recycle products.</a:t>
            </a:r>
          </a:p>
          <a:p>
            <a:r>
              <a:rPr lang="en-US" sz="1100" dirty="0"/>
              <a:t>The importance of obtaining a representative sample cannot be overstated.</a:t>
            </a:r>
          </a:p>
          <a:p>
            <a:r>
              <a:rPr lang="en-US" sz="1100" dirty="0"/>
              <a:t>Bad samples lead to bad decisions.</a:t>
            </a:r>
          </a:p>
          <a:p>
            <a:r>
              <a:rPr lang="en-US" sz="1100" dirty="0"/>
              <a:t>Inadequate sampling results in inadequate information.</a:t>
            </a:r>
          </a:p>
          <a:p>
            <a:r>
              <a:rPr lang="en-US" sz="1100" dirty="0"/>
              <a:t>When it comes to stockpiles, we generally </a:t>
            </a:r>
            <a:r>
              <a:rPr lang="en-US" sz="1100" dirty="0" smtClean="0"/>
              <a:t>test too </a:t>
            </a:r>
            <a:r>
              <a:rPr lang="en-US" sz="1100" dirty="0"/>
              <a:t>little QC.</a:t>
            </a:r>
          </a:p>
          <a:p>
            <a:r>
              <a:rPr lang="en-US" sz="1100" dirty="0"/>
              <a:t>When we don’t know what exists in each stockpile and where, we handcuff ourselves and end up spending most of the project reacting to problems.</a:t>
            </a:r>
          </a:p>
          <a:p>
            <a:r>
              <a:rPr lang="en-US" sz="1100" dirty="0"/>
              <a:t>We must recognize the importance of sampling and testing aggregate as it arrives. That can be extremely challenging at plants with large mix production.</a:t>
            </a:r>
          </a:p>
          <a:p>
            <a:r>
              <a:rPr lang="en-US" sz="1100" dirty="0"/>
              <a:t>Map stockpile results to know where variation exists within the stockpile.</a:t>
            </a:r>
          </a:p>
          <a:p>
            <a:r>
              <a:rPr lang="en-US" sz="1100" dirty="0"/>
              <a:t>Build stockpiles correctly in the first place and it will help immensely.</a:t>
            </a:r>
          </a:p>
          <a:p>
            <a:r>
              <a:rPr lang="en-US" sz="1100" dirty="0"/>
              <a:t>We know it’s best to build stockpiles perpendicular to the way we’re going to load out of them, but way too often space doesn’t allow this to be done, or people simply don’t understand the importance.</a:t>
            </a:r>
          </a:p>
          <a:p>
            <a:r>
              <a:rPr lang="en-US" sz="1100" dirty="0"/>
              <a:t>Don’t let CF’s set empty.  If you have extra CF”s, use them, especially for the aggregates that possess the most variability in properties.</a:t>
            </a:r>
          </a:p>
          <a:p>
            <a:r>
              <a:rPr lang="en-US" sz="1100" dirty="0"/>
              <a:t>In the time we have today, we can’t possibly discuss all the issues that we need to have knowledge of in order to understand the mix.  But experience has taught me if you get to the point where you think you have the mix completely figured out and you start to relax, bad things are about to happen.</a:t>
            </a:r>
          </a:p>
          <a:p>
            <a:r>
              <a:rPr lang="en-US" sz="1100" dirty="0"/>
              <a:t>Our QC personnel have to have a clear understanding of mix adjustments and their impact on production and placement, as well as volumetric test results.  Many specifications today involve statistical requirements.  Even if you don’t deal with those types of specifications, you can still benefit from having a statistical skill set.  </a:t>
            </a:r>
            <a:r>
              <a:rPr lang="en-US" sz="1100" dirty="0" smtClean="0"/>
              <a:t>A </a:t>
            </a:r>
            <a:r>
              <a:rPr lang="en-US" sz="1100" dirty="0"/>
              <a:t>single test simply provides a snapshot of where the corresponding material properties are at that point in time.  One area that most folks still seem to overlook are segregated mix samples – both recognizing them and correcting the issue.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0450"/>
          </a:xfrm>
        </p:spPr>
      </p:sp>
      <p:sp>
        <p:nvSpPr>
          <p:cNvPr id="3" name="Notes Placeholder 2"/>
          <p:cNvSpPr>
            <a:spLocks noGrp="1"/>
          </p:cNvSpPr>
          <p:nvPr>
            <p:ph type="body" idx="1"/>
          </p:nvPr>
        </p:nvSpPr>
        <p:spPr/>
        <p:txBody>
          <a:bodyPr/>
          <a:lstStyle/>
          <a:p>
            <a:r>
              <a:rPr lang="en-US" dirty="0" smtClean="0"/>
              <a:t>We don’t have asphalt plants that add asphalt relative to gradation variability.</a:t>
            </a:r>
          </a:p>
          <a:p>
            <a:r>
              <a:rPr lang="en-US" dirty="0" smtClean="0"/>
              <a:t>This graph shows 10 samples.</a:t>
            </a:r>
          </a:p>
          <a:p>
            <a:r>
              <a:rPr lang="en-US" dirty="0" smtClean="0"/>
              <a:t>For each sample of the 25mm NMAS mix, the % passing the 4.75mm sieve is plotted relative to the left Y-axis, and the corresponding AC content is plotted relative to the right Y-axis.</a:t>
            </a:r>
          </a:p>
          <a:p>
            <a:r>
              <a:rPr lang="en-US" dirty="0" smtClean="0"/>
              <a:t>A good rule of thumb for 25mm and 19mm NMAS mixes is a 1% change in the % passing the 4.75mm sieve is = a 0.1% change in measured AC content.</a:t>
            </a:r>
          </a:p>
          <a:p>
            <a:r>
              <a:rPr lang="en-US" dirty="0" smtClean="0"/>
              <a:t>Unless you increase or decrease the % passing the 4.75mm sieve a given whole percentage AND have a corresponding increase or decrease in the AC content in an equal number of tenths of a percent, these two lines should NEVER track!</a:t>
            </a:r>
          </a:p>
          <a:p>
            <a:r>
              <a:rPr lang="en-US" dirty="0" smtClean="0"/>
              <a:t>When they do, we are dealing with a segregated sample.</a:t>
            </a:r>
          </a:p>
          <a:p>
            <a:r>
              <a:rPr lang="en-US" dirty="0" smtClean="0"/>
              <a:t>Segregated samples NEVER represent the mix that was produced.</a:t>
            </a:r>
          </a:p>
          <a:p>
            <a:r>
              <a:rPr lang="en-US" dirty="0" smtClean="0"/>
              <a:t>Segregated samples ALWAYS have different volumetric results than we should have, had the sample been representative.</a:t>
            </a:r>
          </a:p>
          <a:p>
            <a:r>
              <a:rPr lang="en-US" dirty="0" smtClean="0"/>
              <a:t>Identifying the problem is easy.</a:t>
            </a:r>
          </a:p>
          <a:p>
            <a:r>
              <a:rPr lang="en-US" dirty="0" smtClean="0"/>
              <a:t>Correcting it can be challenging.</a:t>
            </a:r>
            <a:endParaRPr lang="en-US" dirty="0"/>
          </a:p>
        </p:txBody>
      </p:sp>
      <p:sp>
        <p:nvSpPr>
          <p:cNvPr id="4" name="Slide Number Placeholder 3"/>
          <p:cNvSpPr>
            <a:spLocks noGrp="1"/>
          </p:cNvSpPr>
          <p:nvPr>
            <p:ph type="sldNum" sz="quarter" idx="10"/>
          </p:nvPr>
        </p:nvSpPr>
        <p:spPr/>
        <p:txBody>
          <a:bodyPr/>
          <a:lstStyle/>
          <a:p>
            <a:fld id="{10B7EC8F-DEDF-4968-804F-9B7C67D5C174}" type="slidenum">
              <a:rPr lang="en-US" smtClean="0"/>
              <a:pPr/>
              <a:t>9</a:t>
            </a:fld>
            <a:endParaRPr lang="en-US"/>
          </a:p>
        </p:txBody>
      </p:sp>
    </p:spTree>
    <p:extLst>
      <p:ext uri="{BB962C8B-B14F-4D97-AF65-F5344CB8AC3E}">
        <p14:creationId xmlns:p14="http://schemas.microsoft.com/office/powerpoint/2010/main" val="102246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85750"/>
            <a:ext cx="76200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314450"/>
            <a:ext cx="37338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314450"/>
            <a:ext cx="3733800" cy="3086100"/>
          </a:xfrm>
        </p:spPr>
        <p:txBody>
          <a:bodyPr/>
          <a:lstStyle/>
          <a:p>
            <a:endParaRPr lang="en-US"/>
          </a:p>
        </p:txBody>
      </p:sp>
      <p:sp>
        <p:nvSpPr>
          <p:cNvPr id="5" name="Date Placeholder 4"/>
          <p:cNvSpPr>
            <a:spLocks noGrp="1"/>
          </p:cNvSpPr>
          <p:nvPr>
            <p:ph type="dt" sz="half" idx="10"/>
          </p:nvPr>
        </p:nvSpPr>
        <p:spPr>
          <a:xfrm>
            <a:off x="1014413" y="4580335"/>
            <a:ext cx="1905000" cy="342900"/>
          </a:xfrm>
        </p:spPr>
        <p:txBody>
          <a:bodyPr/>
          <a:lstStyle>
            <a:lvl1pPr>
              <a:defRPr/>
            </a:lvl1pPr>
          </a:lstStyle>
          <a:p>
            <a:endParaRPr lang="en-US"/>
          </a:p>
        </p:txBody>
      </p:sp>
      <p:sp>
        <p:nvSpPr>
          <p:cNvPr id="6" name="Footer Placeholder 5"/>
          <p:cNvSpPr>
            <a:spLocks noGrp="1"/>
          </p:cNvSpPr>
          <p:nvPr>
            <p:ph type="ftr" sz="quarter" idx="11"/>
          </p:nvPr>
        </p:nvSpPr>
        <p:spPr>
          <a:xfrm>
            <a:off x="3452813" y="4580335"/>
            <a:ext cx="2895600" cy="3429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4580335"/>
            <a:ext cx="1905000" cy="342900"/>
          </a:xfrm>
        </p:spPr>
        <p:txBody>
          <a:bodyPr/>
          <a:lstStyle>
            <a:lvl1pPr>
              <a:defRPr/>
            </a:lvl1pPr>
          </a:lstStyle>
          <a:p>
            <a:fld id="{1215E222-54EA-48C7-8EE6-32DA35BA495B}" type="slidenum">
              <a:rPr lang="en-US"/>
              <a:pPr/>
              <a:t>‹#›</a:t>
            </a:fld>
            <a:endParaRPr lang="en-US"/>
          </a:p>
        </p:txBody>
      </p:sp>
    </p:spTree>
    <p:extLst>
      <p:ext uri="{BB962C8B-B14F-4D97-AF65-F5344CB8AC3E}">
        <p14:creationId xmlns:p14="http://schemas.microsoft.com/office/powerpoint/2010/main" val="253119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777FD8-DA79-4D45-9FC6-01AF452BDBA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777FD8-DA79-4D45-9FC6-01AF452BDBAA}" type="slidenum">
              <a:rPr lang="en-US" smtClean="0"/>
              <a:t>‹#›</a:t>
            </a:fld>
            <a:endParaRPr lang="en-US" dirty="0"/>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07169E9-6EB7-49BA-BF2F-BEF567C9431F}" type="datetimeFigureOut">
              <a:rPr lang="en-US" smtClean="0"/>
              <a:t>12/14/2015</a:t>
            </a:fld>
            <a:endParaRPr lang="en-US" dirty="0"/>
          </a:p>
        </p:txBody>
      </p:sp>
      <p:sp>
        <p:nvSpPr>
          <p:cNvPr id="9" name="Slide Number Placeholder 8"/>
          <p:cNvSpPr>
            <a:spLocks noGrp="1"/>
          </p:cNvSpPr>
          <p:nvPr>
            <p:ph type="sldNum" sz="quarter" idx="11"/>
          </p:nvPr>
        </p:nvSpPr>
        <p:spPr/>
        <p:txBody>
          <a:bodyPr/>
          <a:lstStyle/>
          <a:p>
            <a:fld id="{E4777FD8-DA79-4D45-9FC6-01AF452BDBA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4777FD8-DA79-4D45-9FC6-01AF452BDBAA}" type="slidenum">
              <a:rPr lang="en-US" smtClean="0"/>
              <a:t>‹#›</a:t>
            </a:fld>
            <a:endParaRPr lang="en-US" dirty="0"/>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407169E9-6EB7-49BA-BF2F-BEF567C9431F}" type="datetimeFigureOut">
              <a:rPr lang="en-US" smtClean="0"/>
              <a:t>12/14/2015</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illp@thgrp.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19300"/>
            <a:ext cx="8458200" cy="933450"/>
          </a:xfrm>
        </p:spPr>
        <p:txBody>
          <a:bodyPr anchor="ctr"/>
          <a:lstStyle/>
          <a:p>
            <a:pPr algn="ctr"/>
            <a:r>
              <a:rPr lang="en-US" sz="4800" b="1" i="1" dirty="0" smtClean="0">
                <a:solidFill>
                  <a:schemeClr val="tx1"/>
                </a:solidFill>
              </a:rPr>
              <a:t>Clarifying </a:t>
            </a:r>
            <a:r>
              <a:rPr lang="en-US" sz="4800" b="1" dirty="0" smtClean="0">
                <a:solidFill>
                  <a:srgbClr val="FF0000"/>
                </a:solidFill>
              </a:rPr>
              <a:t>Quality</a:t>
            </a:r>
            <a:r>
              <a:rPr lang="en-US" sz="4800" b="1" dirty="0">
                <a:solidFill>
                  <a:srgbClr val="FF0000"/>
                </a:solidFill>
              </a:rPr>
              <a:t> </a:t>
            </a:r>
            <a:r>
              <a:rPr lang="en-US" sz="4800" b="1" dirty="0" smtClean="0">
                <a:solidFill>
                  <a:srgbClr val="FF0000"/>
                </a:solidFill>
              </a:rPr>
              <a:t>Control</a:t>
            </a:r>
            <a:endParaRPr lang="en-US" sz="4800" b="1" dirty="0">
              <a:solidFill>
                <a:srgbClr val="FF0000"/>
              </a:solidFill>
            </a:endParaRPr>
          </a:p>
        </p:txBody>
      </p:sp>
      <p:sp>
        <p:nvSpPr>
          <p:cNvPr id="5" name="Subtitle 4"/>
          <p:cNvSpPr>
            <a:spLocks noGrp="1"/>
          </p:cNvSpPr>
          <p:nvPr>
            <p:ph type="subTitle" idx="1"/>
          </p:nvPr>
        </p:nvSpPr>
        <p:spPr>
          <a:xfrm>
            <a:off x="0" y="4095750"/>
            <a:ext cx="8458200" cy="533400"/>
          </a:xfrm>
        </p:spPr>
        <p:txBody>
          <a:bodyPr anchor="ctr">
            <a:normAutofit/>
          </a:bodyPr>
          <a:lstStyle/>
          <a:p>
            <a:pPr algn="ctr"/>
            <a:r>
              <a:rPr lang="en-US" sz="2400" dirty="0" smtClean="0">
                <a:solidFill>
                  <a:schemeClr val="tx1"/>
                </a:solidFill>
              </a:rPr>
              <a:t>Bill Pine, Heritage Construction &amp; Materials</a:t>
            </a:r>
          </a:p>
        </p:txBody>
      </p:sp>
      <p:sp>
        <p:nvSpPr>
          <p:cNvPr id="6" name="Title 3"/>
          <p:cNvSpPr txBox="1">
            <a:spLocks/>
          </p:cNvSpPr>
          <p:nvPr/>
        </p:nvSpPr>
        <p:spPr bwMode="auto">
          <a:xfrm>
            <a:off x="0" y="342900"/>
            <a:ext cx="84582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dirty="0" smtClean="0"/>
              <a:t>56</a:t>
            </a:r>
            <a:r>
              <a:rPr lang="en-US" sz="2800" b="1" kern="0" baseline="30000" dirty="0" smtClean="0"/>
              <a:t>th</a:t>
            </a:r>
            <a:r>
              <a:rPr lang="en-US" sz="2800" b="1" kern="0" dirty="0" smtClean="0"/>
              <a:t> Illinois Bituminous Paving Conference</a:t>
            </a:r>
          </a:p>
        </p:txBody>
      </p:sp>
    </p:spTree>
    <p:extLst>
      <p:ext uri="{BB962C8B-B14F-4D97-AF65-F5344CB8AC3E}">
        <p14:creationId xmlns:p14="http://schemas.microsoft.com/office/powerpoint/2010/main" val="920623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95350"/>
            <a:ext cx="8305800" cy="3829050"/>
          </a:xfrm>
          <a:prstGeom prst="rect">
            <a:avLst/>
          </a:prstGeom>
        </p:spPr>
      </p:pic>
      <p:sp>
        <p:nvSpPr>
          <p:cNvPr id="3" name="Oval 2"/>
          <p:cNvSpPr/>
          <p:nvPr/>
        </p:nvSpPr>
        <p:spPr bwMode="auto">
          <a:xfrm>
            <a:off x="3429000" y="2447925"/>
            <a:ext cx="2819400" cy="1800225"/>
          </a:xfrm>
          <a:prstGeom prst="ellipse">
            <a:avLst/>
          </a:prstGeom>
          <a:noFill/>
          <a:ln w="508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1"/>
          <p:cNvSpPr txBox="1">
            <a:spLocks/>
          </p:cNvSpPr>
          <p:nvPr/>
        </p:nvSpPr>
        <p:spPr>
          <a:xfrm>
            <a:off x="0" y="0"/>
            <a:ext cx="8458200" cy="742950"/>
          </a:xfrm>
          <a:prstGeom prst="rect">
            <a:avLst/>
          </a:prstGeom>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4600" kern="0" dirty="0" smtClean="0">
                <a:solidFill>
                  <a:schemeClr val="tx1"/>
                </a:solidFill>
              </a:rPr>
              <a:t>Segregated Mix</a:t>
            </a:r>
            <a:endParaRPr lang="en-US" sz="4600" kern="0" dirty="0">
              <a:solidFill>
                <a:schemeClr val="tx1"/>
              </a:solidFill>
            </a:endParaRPr>
          </a:p>
        </p:txBody>
      </p:sp>
    </p:spTree>
    <p:extLst>
      <p:ext uri="{BB962C8B-B14F-4D97-AF65-F5344CB8AC3E}">
        <p14:creationId xmlns:p14="http://schemas.microsoft.com/office/powerpoint/2010/main" val="159640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95350"/>
            <a:ext cx="8305800" cy="3829050"/>
          </a:xfrm>
          <a:prstGeom prst="rect">
            <a:avLst/>
          </a:prstGeom>
        </p:spPr>
      </p:pic>
      <p:sp>
        <p:nvSpPr>
          <p:cNvPr id="3" name="Oval 2"/>
          <p:cNvSpPr/>
          <p:nvPr/>
        </p:nvSpPr>
        <p:spPr bwMode="auto">
          <a:xfrm>
            <a:off x="6096000" y="2971800"/>
            <a:ext cx="1143000" cy="1371600"/>
          </a:xfrm>
          <a:prstGeom prst="ellipse">
            <a:avLst/>
          </a:prstGeom>
          <a:noFill/>
          <a:ln w="508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Times New Roman" pitchFamily="18" charset="0"/>
            </a:endParaRPr>
          </a:p>
        </p:txBody>
      </p:sp>
      <p:sp>
        <p:nvSpPr>
          <p:cNvPr id="4" name="Title 1"/>
          <p:cNvSpPr txBox="1">
            <a:spLocks/>
          </p:cNvSpPr>
          <p:nvPr/>
        </p:nvSpPr>
        <p:spPr>
          <a:xfrm>
            <a:off x="0" y="0"/>
            <a:ext cx="8458200" cy="742950"/>
          </a:xfrm>
          <a:prstGeom prst="rect">
            <a:avLst/>
          </a:prstGeom>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4600" kern="0" dirty="0" smtClean="0">
                <a:solidFill>
                  <a:srgbClr val="0000FF"/>
                </a:solidFill>
              </a:rPr>
              <a:t>Non-Segregated</a:t>
            </a:r>
            <a:r>
              <a:rPr lang="en-US" sz="4600" kern="0" dirty="0" smtClean="0">
                <a:solidFill>
                  <a:schemeClr val="tx1"/>
                </a:solidFill>
              </a:rPr>
              <a:t> Mix</a:t>
            </a:r>
            <a:endParaRPr lang="en-US" sz="4600" kern="0" dirty="0">
              <a:solidFill>
                <a:schemeClr val="tx1"/>
              </a:solidFill>
            </a:endParaRPr>
          </a:p>
        </p:txBody>
      </p:sp>
    </p:spTree>
    <p:extLst>
      <p:ext uri="{BB962C8B-B14F-4D97-AF65-F5344CB8AC3E}">
        <p14:creationId xmlns:p14="http://schemas.microsoft.com/office/powerpoint/2010/main" val="3122595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8458200" cy="914400"/>
          </a:xfrm>
        </p:spPr>
        <p:txBody>
          <a:bodyPr/>
          <a:lstStyle/>
          <a:p>
            <a:pPr algn="ctr"/>
            <a:r>
              <a:rPr lang="en-US" dirty="0" smtClean="0"/>
              <a:t>Production </a:t>
            </a:r>
            <a:r>
              <a:rPr lang="en-US" b="1" dirty="0" smtClean="0">
                <a:solidFill>
                  <a:srgbClr val="FF0000"/>
                </a:solidFill>
              </a:rPr>
              <a:t>QC</a:t>
            </a:r>
            <a:endParaRPr lang="en-US" b="1" dirty="0">
              <a:solidFill>
                <a:srgbClr val="FF0000"/>
              </a:solidFill>
            </a:endParaRPr>
          </a:p>
        </p:txBody>
      </p:sp>
      <p:sp>
        <p:nvSpPr>
          <p:cNvPr id="68611" name="Rectangle 3"/>
          <p:cNvSpPr>
            <a:spLocks noGrp="1" noChangeArrowheads="1"/>
          </p:cNvSpPr>
          <p:nvPr>
            <p:ph type="body" sz="half" idx="1"/>
          </p:nvPr>
        </p:nvSpPr>
        <p:spPr>
          <a:xfrm>
            <a:off x="457200" y="1047750"/>
            <a:ext cx="5410200" cy="3733800"/>
          </a:xfrm>
        </p:spPr>
        <p:txBody>
          <a:bodyPr>
            <a:normAutofit fontScale="92500" lnSpcReduction="20000"/>
          </a:bodyPr>
          <a:lstStyle/>
          <a:p>
            <a:r>
              <a:rPr lang="en-US" sz="2400" dirty="0"/>
              <a:t>Plant </a:t>
            </a:r>
            <a:r>
              <a:rPr lang="en-US" sz="2400" dirty="0" smtClean="0"/>
              <a:t>Scheduling:</a:t>
            </a:r>
            <a:endParaRPr lang="en-US" sz="2400" dirty="0"/>
          </a:p>
          <a:p>
            <a:pPr lvl="1"/>
            <a:r>
              <a:rPr lang="en-US" sz="2000" dirty="0"/>
              <a:t>Number of m</a:t>
            </a:r>
            <a:r>
              <a:rPr lang="en-US" sz="2000" dirty="0" smtClean="0"/>
              <a:t>ixes &amp; switchovers</a:t>
            </a:r>
          </a:p>
          <a:p>
            <a:pPr lvl="1"/>
            <a:r>
              <a:rPr lang="en-US" sz="2000" dirty="0" smtClean="0"/>
              <a:t>Mix verification prior to project start</a:t>
            </a:r>
          </a:p>
          <a:p>
            <a:r>
              <a:rPr lang="en-US" sz="2400" dirty="0" smtClean="0"/>
              <a:t>Clearly Identify:</a:t>
            </a:r>
          </a:p>
          <a:p>
            <a:pPr lvl="1"/>
            <a:r>
              <a:rPr lang="en-US" sz="2000" dirty="0" smtClean="0"/>
              <a:t>Stockpiles (virgin and recycle)</a:t>
            </a:r>
          </a:p>
          <a:p>
            <a:pPr lvl="1"/>
            <a:r>
              <a:rPr lang="en-US" sz="2000" dirty="0" smtClean="0"/>
              <a:t>AC storage tanks</a:t>
            </a:r>
            <a:endParaRPr lang="en-US" sz="2000" dirty="0"/>
          </a:p>
          <a:p>
            <a:r>
              <a:rPr lang="en-US" sz="2400" dirty="0" smtClean="0"/>
              <a:t>Stockpile Management:</a:t>
            </a:r>
            <a:endParaRPr lang="en-US" sz="2400" dirty="0"/>
          </a:p>
          <a:p>
            <a:pPr lvl="1"/>
            <a:r>
              <a:rPr lang="en-US" sz="2000" dirty="0" smtClean="0"/>
              <a:t>Build </a:t>
            </a:r>
            <a:r>
              <a:rPr lang="en-US" sz="2000" dirty="0"/>
              <a:t>them </a:t>
            </a:r>
            <a:r>
              <a:rPr lang="en-US" sz="2000" dirty="0" smtClean="0"/>
              <a:t>right</a:t>
            </a:r>
          </a:p>
          <a:p>
            <a:pPr lvl="1"/>
            <a:r>
              <a:rPr lang="en-US" sz="2000" dirty="0" smtClean="0"/>
              <a:t>Prevent intermingling</a:t>
            </a:r>
            <a:endParaRPr lang="en-US" sz="2000" dirty="0"/>
          </a:p>
          <a:p>
            <a:pPr lvl="1"/>
            <a:r>
              <a:rPr lang="en-US" sz="2000" dirty="0"/>
              <a:t>Load out of them right</a:t>
            </a:r>
          </a:p>
          <a:p>
            <a:pPr lvl="1"/>
            <a:r>
              <a:rPr lang="en-US" sz="2000" dirty="0"/>
              <a:t>Use as many cold feeds as </a:t>
            </a:r>
            <a:r>
              <a:rPr lang="en-US" sz="2000" dirty="0" smtClean="0"/>
              <a:t>possible</a:t>
            </a:r>
          </a:p>
          <a:p>
            <a:pPr lvl="1"/>
            <a:r>
              <a:rPr lang="en-US" dirty="0" smtClean="0"/>
              <a:t>Identify Cold Feeds</a:t>
            </a:r>
          </a:p>
        </p:txBody>
      </p:sp>
      <p:graphicFrame>
        <p:nvGraphicFramePr>
          <p:cNvPr id="3" name="Object 2"/>
          <p:cNvGraphicFramePr>
            <a:graphicFrameLocks noGrp="1" noChangeAspect="1"/>
          </p:cNvGraphicFramePr>
          <p:nvPr>
            <p:extLst>
              <p:ext uri="{D42A27DB-BD31-4B8C-83A1-F6EECF244321}">
                <p14:modId xmlns:p14="http://schemas.microsoft.com/office/powerpoint/2010/main" val="2496988983"/>
              </p:ext>
            </p:extLst>
          </p:nvPr>
        </p:nvGraphicFramePr>
        <p:xfrm>
          <a:off x="6019800" y="3117736"/>
          <a:ext cx="1557337" cy="1638217"/>
        </p:xfrm>
        <a:graphic>
          <a:graphicData uri="http://schemas.openxmlformats.org/presentationml/2006/ole">
            <mc:AlternateContent xmlns:mc="http://schemas.openxmlformats.org/markup-compatibility/2006">
              <mc:Choice xmlns:v="urn:schemas-microsoft-com:vml" Requires="v">
                <p:oleObj spid="_x0000_s6246" name="Clip" r:id="rId4" imgW="2309813" imgH="3176588" progId="MS_ClipArt_Gallery.5">
                  <p:embed/>
                </p:oleObj>
              </mc:Choice>
              <mc:Fallback>
                <p:oleObj name="Clip" r:id="rId4" imgW="2309813" imgH="3176588" progId="MS_ClipArt_Gallery.5">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117736"/>
                        <a:ext cx="1557337" cy="1638217"/>
                      </a:xfrm>
                      <a:prstGeom prst="rect">
                        <a:avLst/>
                      </a:prstGeom>
                      <a:noFill/>
                      <a:ln>
                        <a:noFill/>
                      </a:ln>
                    </p:spPr>
                  </p:pic>
                </p:oleObj>
              </mc:Fallback>
            </mc:AlternateContent>
          </a:graphicData>
        </a:graphic>
      </p:graphicFrame>
      <p:pic>
        <p:nvPicPr>
          <p:cNvPr id="8" name="ClipArt Placeholder 7" descr="C:\Program Files\Common Files\Microsoft Shared\Clipart\cagcat50\BS00285_.wmf"/>
          <p:cNvPicPr>
            <a:picLocks noGrp="1" noChangeAspect="1" noChangeArrowheads="1"/>
          </p:cNvPicPr>
          <p:nvPr>
            <p:ph type="clipArt" sz="half" idx="2"/>
          </p:nvPr>
        </p:nvPicPr>
        <p:blipFill>
          <a:blip r:embed="rId6" cstate="print">
            <a:extLst>
              <a:ext uri="{28A0092B-C50C-407E-A947-70E740481C1C}">
                <a14:useLocalDpi xmlns:a14="http://schemas.microsoft.com/office/drawing/2010/main" val="0"/>
              </a:ext>
            </a:extLst>
          </a:blip>
          <a:srcRect/>
          <a:stretch>
            <a:fillRect/>
          </a:stretch>
        </p:blipFill>
        <p:spPr>
          <a:xfrm>
            <a:off x="6053134" y="1314450"/>
            <a:ext cx="2133600" cy="1485900"/>
          </a:xfrm>
        </p:spPr>
      </p:pic>
    </p:spTree>
    <p:extLst>
      <p:ext uri="{BB962C8B-B14F-4D97-AF65-F5344CB8AC3E}">
        <p14:creationId xmlns:p14="http://schemas.microsoft.com/office/powerpoint/2010/main" val="133823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My Files\INDOT Contractors\Milestone\2012 Lafayette Plant 22\IMG_0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11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8458200" cy="914400"/>
          </a:xfrm>
        </p:spPr>
        <p:txBody>
          <a:bodyPr/>
          <a:lstStyle/>
          <a:p>
            <a:pPr algn="ctr"/>
            <a:r>
              <a:rPr lang="en-US" dirty="0" smtClean="0"/>
              <a:t>Production </a:t>
            </a:r>
            <a:r>
              <a:rPr lang="en-US" b="1" dirty="0" smtClean="0">
                <a:solidFill>
                  <a:srgbClr val="FF0000"/>
                </a:solidFill>
              </a:rPr>
              <a:t>QC</a:t>
            </a:r>
            <a:r>
              <a:rPr lang="en-US" dirty="0" smtClean="0"/>
              <a:t> – Plant Calibration</a:t>
            </a:r>
            <a:endParaRPr lang="en-US" dirty="0"/>
          </a:p>
        </p:txBody>
      </p:sp>
      <p:sp>
        <p:nvSpPr>
          <p:cNvPr id="71683" name="Rectangle 3"/>
          <p:cNvSpPr>
            <a:spLocks noGrp="1" noChangeArrowheads="1"/>
          </p:cNvSpPr>
          <p:nvPr>
            <p:ph sz="half" idx="1"/>
          </p:nvPr>
        </p:nvSpPr>
        <p:spPr>
          <a:xfrm>
            <a:off x="457200" y="1047750"/>
            <a:ext cx="4572000" cy="3429000"/>
          </a:xfrm>
        </p:spPr>
        <p:txBody>
          <a:bodyPr>
            <a:normAutofit fontScale="92500" lnSpcReduction="10000"/>
          </a:bodyPr>
          <a:lstStyle/>
          <a:p>
            <a:r>
              <a:rPr lang="en-US" dirty="0" smtClean="0"/>
              <a:t>Do </a:t>
            </a:r>
            <a:r>
              <a:rPr lang="en-US" dirty="0"/>
              <a:t>it accurately and often</a:t>
            </a:r>
          </a:p>
          <a:p>
            <a:r>
              <a:rPr lang="en-US" dirty="0" smtClean="0"/>
              <a:t>Cold </a:t>
            </a:r>
            <a:r>
              <a:rPr lang="en-US" dirty="0"/>
              <a:t>feeds</a:t>
            </a:r>
          </a:p>
          <a:p>
            <a:r>
              <a:rPr lang="en-US" dirty="0"/>
              <a:t>AC/Binder</a:t>
            </a:r>
          </a:p>
          <a:p>
            <a:r>
              <a:rPr lang="en-US" dirty="0"/>
              <a:t>Additives</a:t>
            </a:r>
          </a:p>
          <a:p>
            <a:r>
              <a:rPr lang="en-US" dirty="0" smtClean="0"/>
              <a:t>Multiple Rates:</a:t>
            </a:r>
            <a:endParaRPr lang="en-US" dirty="0"/>
          </a:p>
          <a:p>
            <a:pPr lvl="1"/>
            <a:r>
              <a:rPr lang="en-US" dirty="0"/>
              <a:t>Low, Medium and High</a:t>
            </a:r>
          </a:p>
          <a:p>
            <a:r>
              <a:rPr lang="en-US" dirty="0" smtClean="0"/>
              <a:t>Scales </a:t>
            </a:r>
            <a:r>
              <a:rPr lang="en-US" dirty="0"/>
              <a:t>used to measure any of the </a:t>
            </a:r>
            <a:r>
              <a:rPr lang="en-US" dirty="0" smtClean="0"/>
              <a:t>above</a:t>
            </a:r>
            <a:endParaRPr lang="en-US" dirty="0"/>
          </a:p>
        </p:txBody>
      </p:sp>
      <p:pic>
        <p:nvPicPr>
          <p:cNvPr id="7" name="Picture 8" descr="BD04924_"/>
          <p:cNvPicPr>
            <a:picLocks noChangeAspect="1" noChangeArrowheads="1"/>
          </p:cNvPicPr>
          <p:nvPr/>
        </p:nvPicPr>
        <p:blipFill>
          <a:blip r:embed="rId3" cstate="print"/>
          <a:srcRect/>
          <a:stretch>
            <a:fillRect/>
          </a:stretch>
        </p:blipFill>
        <p:spPr>
          <a:xfrm>
            <a:off x="5562600" y="1123950"/>
            <a:ext cx="2642336" cy="2672954"/>
          </a:xfrm>
          <a:prstGeom prst="rect">
            <a:avLst/>
          </a:prstGeom>
        </p:spPr>
      </p:pic>
    </p:spTree>
    <p:extLst>
      <p:ext uri="{BB962C8B-B14F-4D97-AF65-F5344CB8AC3E}">
        <p14:creationId xmlns:p14="http://schemas.microsoft.com/office/powerpoint/2010/main" val="2038069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1"/>
          </p:nvPr>
        </p:nvSpPr>
        <p:spPr>
          <a:xfrm>
            <a:off x="457200" y="1047750"/>
            <a:ext cx="5638800" cy="3733800"/>
          </a:xfrm>
        </p:spPr>
        <p:txBody>
          <a:bodyPr>
            <a:normAutofit fontScale="92500" lnSpcReduction="20000"/>
          </a:bodyPr>
          <a:lstStyle/>
          <a:p>
            <a:r>
              <a:rPr lang="en-US" dirty="0" smtClean="0"/>
              <a:t>Production </a:t>
            </a:r>
            <a:r>
              <a:rPr lang="en-US" dirty="0"/>
              <a:t>rate</a:t>
            </a:r>
          </a:p>
          <a:p>
            <a:r>
              <a:rPr lang="en-US" dirty="0"/>
              <a:t>Temperature consistency</a:t>
            </a:r>
          </a:p>
          <a:p>
            <a:r>
              <a:rPr lang="en-US" dirty="0"/>
              <a:t>Use and level of silos or surge </a:t>
            </a:r>
            <a:r>
              <a:rPr lang="en-US" dirty="0" smtClean="0"/>
              <a:t>bins</a:t>
            </a:r>
          </a:p>
          <a:p>
            <a:r>
              <a:rPr lang="en-US" dirty="0" smtClean="0"/>
              <a:t>Mix segregation:</a:t>
            </a:r>
          </a:p>
          <a:p>
            <a:pPr lvl="1"/>
            <a:r>
              <a:rPr lang="en-US" dirty="0" smtClean="0"/>
              <a:t>Are there locations where it is occurring?</a:t>
            </a:r>
          </a:p>
          <a:p>
            <a:pPr lvl="1"/>
            <a:r>
              <a:rPr lang="en-US" dirty="0" smtClean="0"/>
              <a:t>How can they be fixed?</a:t>
            </a:r>
          </a:p>
          <a:p>
            <a:pPr lvl="1"/>
            <a:r>
              <a:rPr lang="en-US" dirty="0" smtClean="0"/>
              <a:t>Impacts truck and plate samples!</a:t>
            </a:r>
            <a:endParaRPr lang="en-US" dirty="0"/>
          </a:p>
          <a:p>
            <a:r>
              <a:rPr lang="en-US" dirty="0" smtClean="0"/>
              <a:t>Maintenance:</a:t>
            </a:r>
            <a:endParaRPr lang="en-US" dirty="0"/>
          </a:p>
          <a:p>
            <a:pPr lvl="1"/>
            <a:r>
              <a:rPr lang="en-US" dirty="0"/>
              <a:t>Regularly scheduled items</a:t>
            </a:r>
          </a:p>
          <a:p>
            <a:pPr lvl="1"/>
            <a:r>
              <a:rPr lang="en-US" dirty="0"/>
              <a:t>If it’s broke, fix it!</a:t>
            </a:r>
          </a:p>
        </p:txBody>
      </p:sp>
      <p:sp>
        <p:nvSpPr>
          <p:cNvPr id="5" name="Rectangle 2"/>
          <p:cNvSpPr>
            <a:spLocks noGrp="1" noChangeArrowheads="1"/>
          </p:cNvSpPr>
          <p:nvPr>
            <p:ph type="title"/>
          </p:nvPr>
        </p:nvSpPr>
        <p:spPr>
          <a:xfrm>
            <a:off x="0" y="0"/>
            <a:ext cx="8458200" cy="914400"/>
          </a:xfrm>
        </p:spPr>
        <p:txBody>
          <a:bodyPr/>
          <a:lstStyle/>
          <a:p>
            <a:pPr algn="ctr"/>
            <a:r>
              <a:rPr lang="en-US" dirty="0" smtClean="0"/>
              <a:t>Production </a:t>
            </a:r>
            <a:r>
              <a:rPr lang="en-US" b="1" dirty="0" smtClean="0">
                <a:solidFill>
                  <a:srgbClr val="FF0000"/>
                </a:solidFill>
              </a:rPr>
              <a:t>QC</a:t>
            </a:r>
            <a:r>
              <a:rPr lang="en-US" dirty="0" smtClean="0"/>
              <a:t> – Plant Operation</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47750"/>
            <a:ext cx="2533108" cy="336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95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1047750"/>
            <a:ext cx="8001000" cy="3314700"/>
          </a:xfrm>
        </p:spPr>
        <p:txBody>
          <a:bodyPr>
            <a:normAutofit fontScale="92500"/>
          </a:bodyPr>
          <a:lstStyle/>
          <a:p>
            <a:pPr>
              <a:lnSpc>
                <a:spcPct val="90000"/>
              </a:lnSpc>
            </a:pPr>
            <a:r>
              <a:rPr lang="en-US" sz="2800" dirty="0"/>
              <a:t>It’s not </a:t>
            </a:r>
            <a:r>
              <a:rPr lang="en-US" sz="2800" b="1" i="1" dirty="0"/>
              <a:t>just</a:t>
            </a:r>
            <a:r>
              <a:rPr lang="en-US" sz="2800" dirty="0"/>
              <a:t> </a:t>
            </a:r>
            <a:r>
              <a:rPr lang="en-US" sz="2800" u="sng" dirty="0" smtClean="0"/>
              <a:t>mix</a:t>
            </a:r>
            <a:r>
              <a:rPr lang="en-US" sz="2800" dirty="0" smtClean="0"/>
              <a:t> testing</a:t>
            </a:r>
            <a:r>
              <a:rPr lang="en-US" sz="2800" dirty="0"/>
              <a:t>!</a:t>
            </a:r>
          </a:p>
          <a:p>
            <a:pPr>
              <a:lnSpc>
                <a:spcPct val="90000"/>
              </a:lnSpc>
            </a:pPr>
            <a:r>
              <a:rPr lang="en-US" sz="2800" dirty="0"/>
              <a:t>Inspection, Analysis and </a:t>
            </a:r>
            <a:r>
              <a:rPr lang="en-US" sz="2800" dirty="0" smtClean="0"/>
              <a:t>Action:</a:t>
            </a:r>
            <a:endParaRPr lang="en-US" sz="2800" dirty="0"/>
          </a:p>
          <a:p>
            <a:pPr lvl="1">
              <a:lnSpc>
                <a:spcPct val="90000"/>
              </a:lnSpc>
            </a:pPr>
            <a:r>
              <a:rPr lang="en-US" sz="2400" dirty="0" smtClean="0"/>
              <a:t>Action occurs </a:t>
            </a:r>
            <a:r>
              <a:rPr lang="en-US" sz="2400" b="1" dirty="0" smtClean="0"/>
              <a:t>before</a:t>
            </a:r>
            <a:r>
              <a:rPr lang="en-US" sz="2400" dirty="0" smtClean="0"/>
              <a:t> sampling or </a:t>
            </a:r>
            <a:r>
              <a:rPr lang="en-US" sz="2400" b="1" dirty="0" smtClean="0"/>
              <a:t>before</a:t>
            </a:r>
            <a:r>
              <a:rPr lang="en-US" sz="2400" dirty="0" smtClean="0"/>
              <a:t> testing</a:t>
            </a:r>
            <a:endParaRPr lang="en-US" sz="2400" dirty="0"/>
          </a:p>
          <a:p>
            <a:pPr lvl="1">
              <a:lnSpc>
                <a:spcPct val="90000"/>
              </a:lnSpc>
            </a:pPr>
            <a:r>
              <a:rPr lang="en-US" sz="2400" dirty="0" smtClean="0"/>
              <a:t>We </a:t>
            </a:r>
            <a:r>
              <a:rPr lang="en-US" sz="2400" b="1" dirty="0" smtClean="0"/>
              <a:t>react</a:t>
            </a:r>
            <a:r>
              <a:rPr lang="en-US" sz="2400" dirty="0" smtClean="0"/>
              <a:t> too often – we must be </a:t>
            </a:r>
            <a:r>
              <a:rPr lang="en-US" sz="2400" b="1" dirty="0"/>
              <a:t>proactive</a:t>
            </a:r>
          </a:p>
          <a:p>
            <a:pPr lvl="1">
              <a:lnSpc>
                <a:spcPct val="90000"/>
              </a:lnSpc>
            </a:pPr>
            <a:r>
              <a:rPr lang="en-US" sz="2400" dirty="0"/>
              <a:t>Don’t </a:t>
            </a:r>
            <a:r>
              <a:rPr lang="en-US" sz="2400" b="1" dirty="0"/>
              <a:t>assume</a:t>
            </a:r>
            <a:r>
              <a:rPr lang="en-US" sz="2400" dirty="0"/>
              <a:t> the owner’s </a:t>
            </a:r>
            <a:r>
              <a:rPr lang="en-US" sz="2400" b="1" u="sng" dirty="0"/>
              <a:t>minimal</a:t>
            </a:r>
            <a:r>
              <a:rPr lang="en-US" sz="2400" dirty="0"/>
              <a:t> requirements will </a:t>
            </a:r>
            <a:r>
              <a:rPr lang="en-US" sz="2400" dirty="0" smtClean="0"/>
              <a:t>suffice</a:t>
            </a:r>
            <a:endParaRPr lang="en-US" sz="2400" dirty="0"/>
          </a:p>
          <a:p>
            <a:pPr>
              <a:lnSpc>
                <a:spcPct val="90000"/>
              </a:lnSpc>
            </a:pPr>
            <a:r>
              <a:rPr lang="en-US" sz="2800" b="1" dirty="0">
                <a:solidFill>
                  <a:srgbClr val="FF0000"/>
                </a:solidFill>
              </a:rPr>
              <a:t>QC</a:t>
            </a:r>
            <a:r>
              <a:rPr lang="en-US" sz="2800" dirty="0"/>
              <a:t> personnel seldom have time to test </a:t>
            </a:r>
            <a:r>
              <a:rPr lang="en-US" sz="2800" b="1" u="sng" dirty="0"/>
              <a:t>and</a:t>
            </a:r>
            <a:r>
              <a:rPr lang="en-US" sz="2800" dirty="0"/>
              <a:t> oversee the process</a:t>
            </a:r>
          </a:p>
          <a:p>
            <a:pPr>
              <a:lnSpc>
                <a:spcPct val="90000"/>
              </a:lnSpc>
            </a:pPr>
            <a:r>
              <a:rPr lang="en-US" sz="2800" b="1" dirty="0">
                <a:solidFill>
                  <a:srgbClr val="FF0000"/>
                </a:solidFill>
              </a:rPr>
              <a:t>QC</a:t>
            </a:r>
            <a:r>
              <a:rPr lang="en-US" sz="2800" dirty="0"/>
              <a:t> Managers </a:t>
            </a:r>
            <a:r>
              <a:rPr lang="en-US" sz="2800" dirty="0" smtClean="0"/>
              <a:t>play a </a:t>
            </a:r>
            <a:r>
              <a:rPr lang="en-US" sz="2800" b="1" u="sng" dirty="0" smtClean="0"/>
              <a:t>vital</a:t>
            </a:r>
            <a:r>
              <a:rPr lang="en-US" sz="2800" dirty="0" smtClean="0"/>
              <a:t> role</a:t>
            </a:r>
            <a:endParaRPr lang="en-US" sz="2800" dirty="0"/>
          </a:p>
        </p:txBody>
      </p:sp>
      <p:sp>
        <p:nvSpPr>
          <p:cNvPr id="5" name="Rectangle 2"/>
          <p:cNvSpPr>
            <a:spLocks noGrp="1" noChangeArrowheads="1"/>
          </p:cNvSpPr>
          <p:nvPr>
            <p:ph type="title"/>
          </p:nvPr>
        </p:nvSpPr>
        <p:spPr>
          <a:xfrm>
            <a:off x="0" y="0"/>
            <a:ext cx="8458200" cy="914400"/>
          </a:xfrm>
        </p:spPr>
        <p:txBody>
          <a:bodyPr/>
          <a:lstStyle/>
          <a:p>
            <a:pPr algn="ctr"/>
            <a:r>
              <a:rPr lang="en-US" dirty="0" smtClean="0"/>
              <a:t>Production </a:t>
            </a:r>
            <a:r>
              <a:rPr lang="en-US" b="1" dirty="0" smtClean="0">
                <a:solidFill>
                  <a:srgbClr val="FF0000"/>
                </a:solidFill>
              </a:rPr>
              <a:t>QC</a:t>
            </a:r>
            <a:endParaRPr lang="en-US" dirty="0"/>
          </a:p>
        </p:txBody>
      </p:sp>
    </p:spTree>
    <p:extLst>
      <p:ext uri="{BB962C8B-B14F-4D97-AF65-F5344CB8AC3E}">
        <p14:creationId xmlns:p14="http://schemas.microsoft.com/office/powerpoint/2010/main" val="2367112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r>
              <a:rPr lang="en-US" dirty="0" smtClean="0"/>
              <a:t> </a:t>
            </a:r>
            <a:r>
              <a:rPr lang="en-US" dirty="0"/>
              <a:t>– Misperception</a:t>
            </a:r>
          </a:p>
        </p:txBody>
      </p:sp>
      <p:sp>
        <p:nvSpPr>
          <p:cNvPr id="77827" name="Rectangle 3"/>
          <p:cNvSpPr>
            <a:spLocks noGrp="1" noChangeArrowheads="1"/>
          </p:cNvSpPr>
          <p:nvPr>
            <p:ph type="body" sz="half" idx="1"/>
          </p:nvPr>
        </p:nvSpPr>
        <p:spPr>
          <a:xfrm>
            <a:off x="457200" y="1028700"/>
            <a:ext cx="5943600" cy="3600450"/>
          </a:xfrm>
        </p:spPr>
        <p:txBody>
          <a:bodyPr>
            <a:normAutofit/>
          </a:bodyPr>
          <a:lstStyle/>
          <a:p>
            <a:pPr>
              <a:lnSpc>
                <a:spcPct val="90000"/>
              </a:lnSpc>
            </a:pPr>
            <a:r>
              <a:rPr lang="en-US" sz="2400" dirty="0"/>
              <a:t>It’s not just </a:t>
            </a:r>
            <a:r>
              <a:rPr lang="en-US" sz="2400" b="1" i="1" dirty="0"/>
              <a:t>density and smoothness </a:t>
            </a:r>
            <a:r>
              <a:rPr lang="en-US" sz="2400" dirty="0"/>
              <a:t>testing!</a:t>
            </a:r>
          </a:p>
          <a:p>
            <a:pPr lvl="1"/>
            <a:r>
              <a:rPr lang="en-US" dirty="0" smtClean="0"/>
              <a:t>Test results </a:t>
            </a:r>
            <a:r>
              <a:rPr lang="en-US" b="1" i="1" dirty="0"/>
              <a:t>may</a:t>
            </a:r>
            <a:r>
              <a:rPr lang="en-US" dirty="0"/>
              <a:t> predict </a:t>
            </a:r>
            <a:r>
              <a:rPr lang="en-US" dirty="0" smtClean="0"/>
              <a:t>pay, but…</a:t>
            </a:r>
            <a:endParaRPr lang="en-US" dirty="0"/>
          </a:p>
          <a:p>
            <a:pPr lvl="1"/>
            <a:r>
              <a:rPr lang="en-US" dirty="0"/>
              <a:t>For </a:t>
            </a:r>
            <a:r>
              <a:rPr lang="en-US" b="1" u="sng" dirty="0"/>
              <a:t>unacceptable</a:t>
            </a:r>
            <a:r>
              <a:rPr lang="en-US" dirty="0"/>
              <a:t> results, what’s the next step?</a:t>
            </a:r>
            <a:endParaRPr lang="en-US" sz="2400" dirty="0"/>
          </a:p>
          <a:p>
            <a:pPr>
              <a:lnSpc>
                <a:spcPct val="90000"/>
              </a:lnSpc>
            </a:pPr>
            <a:r>
              <a:rPr lang="en-US" sz="2400" dirty="0" smtClean="0"/>
              <a:t>Many </a:t>
            </a:r>
            <a:r>
              <a:rPr lang="en-US" sz="2400" dirty="0"/>
              <a:t>Field </a:t>
            </a:r>
            <a:r>
              <a:rPr lang="en-US" sz="2400" b="1" dirty="0">
                <a:solidFill>
                  <a:srgbClr val="FF0000"/>
                </a:solidFill>
              </a:rPr>
              <a:t>QC</a:t>
            </a:r>
            <a:r>
              <a:rPr lang="en-US" sz="2400" dirty="0"/>
              <a:t> techs are overwhelmed!</a:t>
            </a:r>
          </a:p>
          <a:p>
            <a:pPr lvl="1">
              <a:lnSpc>
                <a:spcPct val="90000"/>
              </a:lnSpc>
            </a:pPr>
            <a:r>
              <a:rPr lang="en-US" sz="2000" dirty="0" smtClean="0"/>
              <a:t>Lots </a:t>
            </a:r>
            <a:r>
              <a:rPr lang="en-US" sz="2000" dirty="0"/>
              <a:t>of locations to test</a:t>
            </a:r>
          </a:p>
          <a:p>
            <a:pPr lvl="1">
              <a:lnSpc>
                <a:spcPct val="90000"/>
              </a:lnSpc>
            </a:pPr>
            <a:r>
              <a:rPr lang="en-US" sz="2000" dirty="0"/>
              <a:t>Often utilized for </a:t>
            </a:r>
            <a:r>
              <a:rPr lang="en-US" sz="2000" b="1" dirty="0"/>
              <a:t>NON</a:t>
            </a:r>
            <a:r>
              <a:rPr lang="en-US" sz="2000" dirty="0"/>
              <a:t>-</a:t>
            </a:r>
            <a:r>
              <a:rPr lang="en-US" sz="2000" b="1" dirty="0">
                <a:solidFill>
                  <a:srgbClr val="FF0000"/>
                </a:solidFill>
              </a:rPr>
              <a:t>QC</a:t>
            </a:r>
            <a:r>
              <a:rPr lang="en-US" sz="2000" dirty="0"/>
              <a:t> tasks</a:t>
            </a:r>
          </a:p>
          <a:p>
            <a:pPr lvl="1">
              <a:lnSpc>
                <a:spcPct val="90000"/>
              </a:lnSpc>
            </a:pPr>
            <a:r>
              <a:rPr lang="en-US" sz="2000" dirty="0"/>
              <a:t>Sometimes </a:t>
            </a:r>
            <a:r>
              <a:rPr lang="en-US" dirty="0"/>
              <a:t>u</a:t>
            </a:r>
            <a:r>
              <a:rPr lang="en-US" sz="2000" dirty="0" smtClean="0"/>
              <a:t>ndertrained</a:t>
            </a:r>
            <a:endParaRPr lang="en-US" sz="2000" dirty="0"/>
          </a:p>
          <a:p>
            <a:pPr>
              <a:lnSpc>
                <a:spcPct val="90000"/>
              </a:lnSpc>
            </a:pPr>
            <a:r>
              <a:rPr lang="en-US" sz="2400" b="1" dirty="0"/>
              <a:t>Someone</a:t>
            </a:r>
            <a:r>
              <a:rPr lang="en-US" sz="2400" dirty="0"/>
              <a:t> has to </a:t>
            </a:r>
            <a:r>
              <a:rPr lang="en-US" sz="2400" dirty="0" smtClean="0"/>
              <a:t>look </a:t>
            </a:r>
            <a:r>
              <a:rPr lang="en-US" sz="2400" dirty="0"/>
              <a:t>at the </a:t>
            </a:r>
            <a:r>
              <a:rPr lang="en-US" sz="2400" b="1" dirty="0"/>
              <a:t>BIG</a:t>
            </a:r>
            <a:r>
              <a:rPr lang="en-US" sz="2400" dirty="0"/>
              <a:t> picture……</a:t>
            </a:r>
          </a:p>
        </p:txBody>
      </p:sp>
      <p:pic>
        <p:nvPicPr>
          <p:cNvPr id="77828" name="Picture 4" descr="C:\Program Files\Common Files\Microsoft Shared\Clipart\cagcat50\PE01682_.wmf"/>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6609029" y="2800350"/>
            <a:ext cx="1772971" cy="1733739"/>
          </a:xfrm>
        </p:spPr>
      </p:pic>
      <p:pic>
        <p:nvPicPr>
          <p:cNvPr id="5" name="Picture 4" descr="BS0050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7522" y="1090178"/>
            <a:ext cx="1259678" cy="13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02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endParaRPr lang="en-US" dirty="0"/>
          </a:p>
        </p:txBody>
      </p:sp>
      <p:sp>
        <p:nvSpPr>
          <p:cNvPr id="79880" name="Rectangle 8"/>
          <p:cNvSpPr>
            <a:spLocks noGrp="1" noChangeArrowheads="1"/>
          </p:cNvSpPr>
          <p:nvPr>
            <p:ph idx="1"/>
          </p:nvPr>
        </p:nvSpPr>
        <p:spPr>
          <a:xfrm>
            <a:off x="457200" y="1047750"/>
            <a:ext cx="7924800" cy="3429000"/>
          </a:xfrm>
        </p:spPr>
        <p:txBody>
          <a:bodyPr>
            <a:normAutofit lnSpcReduction="10000"/>
          </a:bodyPr>
          <a:lstStyle/>
          <a:p>
            <a:pPr>
              <a:lnSpc>
                <a:spcPct val="90000"/>
              </a:lnSpc>
            </a:pPr>
            <a:r>
              <a:rPr lang="en-US" sz="2400" dirty="0" smtClean="0"/>
              <a:t>Truck Dump Personnel – Backing Up and Unloading Trucks:</a:t>
            </a:r>
            <a:endParaRPr lang="en-US" sz="2400" dirty="0"/>
          </a:p>
          <a:p>
            <a:pPr lvl="1">
              <a:lnSpc>
                <a:spcPct val="90000"/>
              </a:lnSpc>
            </a:pPr>
            <a:r>
              <a:rPr lang="en-US" sz="2000" dirty="0" smtClean="0"/>
              <a:t>Safely, Timely and Efficiently</a:t>
            </a:r>
          </a:p>
          <a:p>
            <a:pPr lvl="1">
              <a:lnSpc>
                <a:spcPct val="90000"/>
              </a:lnSpc>
            </a:pPr>
            <a:r>
              <a:rPr lang="en-US" sz="2000" dirty="0" smtClean="0"/>
              <a:t>Communicate </a:t>
            </a:r>
            <a:r>
              <a:rPr lang="en-US" sz="2000" dirty="0" smtClean="0"/>
              <a:t>with </a:t>
            </a:r>
            <a:r>
              <a:rPr lang="en-US" sz="2000" dirty="0" smtClean="0"/>
              <a:t>truck driver, MTD and/or </a:t>
            </a:r>
            <a:r>
              <a:rPr lang="en-US" dirty="0"/>
              <a:t>p</a:t>
            </a:r>
            <a:r>
              <a:rPr lang="en-US" sz="2000" dirty="0" smtClean="0"/>
              <a:t>aver </a:t>
            </a:r>
            <a:r>
              <a:rPr lang="en-US" dirty="0"/>
              <a:t>o</a:t>
            </a:r>
            <a:r>
              <a:rPr lang="en-US" sz="2000" dirty="0" smtClean="0"/>
              <a:t>perator</a:t>
            </a:r>
            <a:endParaRPr lang="en-US" sz="2000" dirty="0"/>
          </a:p>
          <a:p>
            <a:pPr lvl="1">
              <a:lnSpc>
                <a:spcPct val="90000"/>
              </a:lnSpc>
            </a:pPr>
            <a:r>
              <a:rPr lang="en-US" sz="2000" dirty="0" smtClean="0"/>
              <a:t>Impacts paver operation, mat consistency &amp; flow of </a:t>
            </a:r>
            <a:r>
              <a:rPr lang="en-US" sz="2000" dirty="0" smtClean="0"/>
              <a:t>paving </a:t>
            </a:r>
            <a:r>
              <a:rPr lang="en-US" sz="2000" dirty="0" smtClean="0"/>
              <a:t>train</a:t>
            </a:r>
            <a:endParaRPr lang="en-US" sz="1800" dirty="0"/>
          </a:p>
          <a:p>
            <a:pPr>
              <a:lnSpc>
                <a:spcPct val="90000"/>
              </a:lnSpc>
            </a:pPr>
            <a:r>
              <a:rPr lang="en-US" sz="2400" dirty="0" smtClean="0"/>
              <a:t>Screed Personnel:</a:t>
            </a:r>
          </a:p>
          <a:p>
            <a:pPr lvl="1">
              <a:lnSpc>
                <a:spcPct val="90000"/>
              </a:lnSpc>
            </a:pPr>
            <a:r>
              <a:rPr lang="en-US" dirty="0" smtClean="0"/>
              <a:t>Address mat imperfections</a:t>
            </a:r>
          </a:p>
          <a:p>
            <a:pPr lvl="1">
              <a:lnSpc>
                <a:spcPct val="90000"/>
              </a:lnSpc>
            </a:pPr>
            <a:r>
              <a:rPr lang="en-US" dirty="0" smtClean="0"/>
              <a:t>Strive for consistent texture and uniform density</a:t>
            </a:r>
          </a:p>
          <a:p>
            <a:pPr>
              <a:lnSpc>
                <a:spcPct val="90000"/>
              </a:lnSpc>
            </a:pPr>
            <a:r>
              <a:rPr lang="en-US" sz="2400" dirty="0" smtClean="0"/>
              <a:t>Lute </a:t>
            </a:r>
            <a:r>
              <a:rPr lang="en-US" sz="2400" dirty="0"/>
              <a:t>and Shoveling </a:t>
            </a:r>
            <a:r>
              <a:rPr lang="en-US" sz="2400" dirty="0" smtClean="0"/>
              <a:t>Personnel:</a:t>
            </a:r>
            <a:endParaRPr lang="en-US" sz="2400" dirty="0"/>
          </a:p>
          <a:p>
            <a:pPr lvl="1">
              <a:lnSpc>
                <a:spcPct val="90000"/>
              </a:lnSpc>
            </a:pPr>
            <a:r>
              <a:rPr lang="en-US" sz="2000" dirty="0"/>
              <a:t>Do they improve </a:t>
            </a:r>
            <a:r>
              <a:rPr lang="en-US" sz="2000" dirty="0" smtClean="0"/>
              <a:t>imperfections?</a:t>
            </a:r>
          </a:p>
          <a:p>
            <a:pPr lvl="1">
              <a:lnSpc>
                <a:spcPct val="90000"/>
              </a:lnSpc>
            </a:pPr>
            <a:r>
              <a:rPr lang="en-US" sz="2000" dirty="0" smtClean="0"/>
              <a:t>Involvement in plate sampling?</a:t>
            </a:r>
            <a:endParaRPr lang="en-US" sz="2000" dirty="0"/>
          </a:p>
        </p:txBody>
      </p:sp>
    </p:spTree>
    <p:extLst>
      <p:ext uri="{BB962C8B-B14F-4D97-AF65-F5344CB8AC3E}">
        <p14:creationId xmlns:p14="http://schemas.microsoft.com/office/powerpoint/2010/main" val="240349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r>
              <a:rPr lang="en-US" dirty="0"/>
              <a:t> </a:t>
            </a:r>
            <a:r>
              <a:rPr lang="en-US" dirty="0" smtClean="0"/>
              <a:t>– Paver Operation </a:t>
            </a:r>
            <a:endParaRPr lang="en-US" dirty="0"/>
          </a:p>
        </p:txBody>
      </p:sp>
      <p:sp>
        <p:nvSpPr>
          <p:cNvPr id="5" name="Content Placeholder 1"/>
          <p:cNvSpPr>
            <a:spLocks noGrp="1"/>
          </p:cNvSpPr>
          <p:nvPr>
            <p:ph sz="half" idx="1"/>
          </p:nvPr>
        </p:nvSpPr>
        <p:spPr>
          <a:xfrm>
            <a:off x="457200" y="971550"/>
            <a:ext cx="3886200" cy="3858006"/>
          </a:xfrm>
        </p:spPr>
        <p:txBody>
          <a:bodyPr/>
          <a:lstStyle/>
          <a:p>
            <a:r>
              <a:rPr lang="en-US" dirty="0" smtClean="0"/>
              <a:t>Good working order?</a:t>
            </a:r>
          </a:p>
          <a:p>
            <a:r>
              <a:rPr lang="en-US" dirty="0" smtClean="0"/>
              <a:t>Slope and grade?</a:t>
            </a:r>
          </a:p>
          <a:p>
            <a:r>
              <a:rPr lang="en-US" dirty="0" smtClean="0"/>
              <a:t>Speed:</a:t>
            </a:r>
          </a:p>
          <a:p>
            <a:pPr lvl="1"/>
            <a:r>
              <a:rPr lang="en-US" dirty="0" smtClean="0"/>
              <a:t>Consistent?</a:t>
            </a:r>
          </a:p>
          <a:p>
            <a:pPr lvl="1"/>
            <a:r>
              <a:rPr lang="en-US" dirty="0" smtClean="0"/>
              <a:t>Match production rate?</a:t>
            </a:r>
          </a:p>
          <a:p>
            <a:pPr lvl="1"/>
            <a:r>
              <a:rPr lang="en-US" dirty="0" smtClean="0"/>
              <a:t>Delivery rate?</a:t>
            </a:r>
          </a:p>
          <a:p>
            <a:pPr lvl="1"/>
            <a:r>
              <a:rPr lang="en-US" dirty="0" smtClean="0"/>
              <a:t>Keep rollers in sight!</a:t>
            </a:r>
          </a:p>
          <a:p>
            <a:pPr lvl="2"/>
            <a:endParaRPr lang="en-US" dirty="0"/>
          </a:p>
        </p:txBody>
      </p:sp>
      <p:sp>
        <p:nvSpPr>
          <p:cNvPr id="7" name="Content Placeholder 1"/>
          <p:cNvSpPr>
            <a:spLocks noGrp="1"/>
          </p:cNvSpPr>
          <p:nvPr>
            <p:ph sz="half" idx="1"/>
          </p:nvPr>
        </p:nvSpPr>
        <p:spPr>
          <a:xfrm>
            <a:off x="4495800" y="971550"/>
            <a:ext cx="3886200" cy="3886200"/>
          </a:xfrm>
        </p:spPr>
        <p:txBody>
          <a:bodyPr>
            <a:normAutofit/>
          </a:bodyPr>
          <a:lstStyle/>
          <a:p>
            <a:r>
              <a:rPr lang="en-US" dirty="0" smtClean="0"/>
              <a:t>Screed:</a:t>
            </a:r>
          </a:p>
          <a:p>
            <a:pPr lvl="1"/>
            <a:r>
              <a:rPr lang="en-US" dirty="0" smtClean="0"/>
              <a:t>Uniform mat</a:t>
            </a:r>
            <a:r>
              <a:rPr lang="en-US" dirty="0" smtClean="0"/>
              <a:t>?</a:t>
            </a:r>
            <a:endParaRPr lang="en-US" dirty="0" smtClean="0"/>
          </a:p>
          <a:p>
            <a:pPr lvl="1"/>
            <a:r>
              <a:rPr lang="en-US" dirty="0" smtClean="0"/>
              <a:t>Extensions set properly?</a:t>
            </a:r>
          </a:p>
          <a:p>
            <a:pPr lvl="1"/>
            <a:r>
              <a:rPr lang="en-US" dirty="0" smtClean="0"/>
              <a:t>Turning 90% of time?</a:t>
            </a:r>
          </a:p>
          <a:p>
            <a:pPr lvl="1"/>
            <a:r>
              <a:rPr lang="en-US" dirty="0" smtClean="0"/>
              <a:t>Mix at mid-depth?</a:t>
            </a:r>
          </a:p>
          <a:p>
            <a:pPr lvl="1"/>
            <a:r>
              <a:rPr lang="en-US" dirty="0" smtClean="0"/>
              <a:t>Tunnel and auger extensions?</a:t>
            </a:r>
            <a:endParaRPr lang="en-US" dirty="0"/>
          </a:p>
        </p:txBody>
      </p:sp>
    </p:spTree>
    <p:extLst>
      <p:ext uri="{BB962C8B-B14F-4D97-AF65-F5344CB8AC3E}">
        <p14:creationId xmlns:p14="http://schemas.microsoft.com/office/powerpoint/2010/main" val="202165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8458200" cy="895350"/>
          </a:xfrm>
        </p:spPr>
        <p:txBody>
          <a:bodyPr/>
          <a:lstStyle/>
          <a:p>
            <a:pPr algn="ctr"/>
            <a:r>
              <a:rPr lang="en-US" dirty="0"/>
              <a:t>Defining </a:t>
            </a:r>
            <a:r>
              <a:rPr lang="en-US" b="1" dirty="0">
                <a:solidFill>
                  <a:srgbClr val="FF0000"/>
                </a:solidFill>
              </a:rPr>
              <a:t>Q</a:t>
            </a:r>
            <a:r>
              <a:rPr lang="en-US" dirty="0"/>
              <a:t>uality </a:t>
            </a:r>
            <a:r>
              <a:rPr lang="en-US" b="1" dirty="0">
                <a:solidFill>
                  <a:srgbClr val="FF0000"/>
                </a:solidFill>
              </a:rPr>
              <a:t>C</a:t>
            </a:r>
            <a:r>
              <a:rPr lang="en-US" dirty="0"/>
              <a:t>ontrol</a:t>
            </a:r>
          </a:p>
        </p:txBody>
      </p:sp>
      <p:sp>
        <p:nvSpPr>
          <p:cNvPr id="50179" name="Rectangle 3"/>
          <p:cNvSpPr>
            <a:spLocks noGrp="1" noChangeArrowheads="1"/>
          </p:cNvSpPr>
          <p:nvPr>
            <p:ph type="body" idx="1"/>
          </p:nvPr>
        </p:nvSpPr>
        <p:spPr>
          <a:xfrm>
            <a:off x="0" y="1047750"/>
            <a:ext cx="8458200" cy="3600450"/>
          </a:xfrm>
        </p:spPr>
        <p:txBody>
          <a:bodyPr>
            <a:normAutofit fontScale="92500"/>
          </a:bodyPr>
          <a:lstStyle/>
          <a:p>
            <a:pPr>
              <a:lnSpc>
                <a:spcPct val="90000"/>
              </a:lnSpc>
              <a:buFontTx/>
              <a:buNone/>
            </a:pPr>
            <a:r>
              <a:rPr lang="en-US" sz="3600" b="1" dirty="0"/>
              <a:t>“</a:t>
            </a:r>
            <a:r>
              <a:rPr lang="en-US" sz="3600" b="1" i="1" u="sng" dirty="0"/>
              <a:t>Inspection</a:t>
            </a:r>
            <a:r>
              <a:rPr lang="en-US" sz="3600" b="1" i="1" dirty="0"/>
              <a:t>, </a:t>
            </a:r>
            <a:r>
              <a:rPr lang="en-US" sz="3600" b="1" i="1" u="sng" dirty="0"/>
              <a:t>analysis</a:t>
            </a:r>
            <a:r>
              <a:rPr lang="en-US" sz="3600" b="1" i="1" dirty="0"/>
              <a:t>, and </a:t>
            </a:r>
            <a:r>
              <a:rPr lang="en-US" sz="3600" b="1" i="1" u="sng" dirty="0"/>
              <a:t>action</a:t>
            </a:r>
            <a:r>
              <a:rPr lang="en-US" sz="3600" b="1" i="1" dirty="0"/>
              <a:t> applied to a </a:t>
            </a:r>
            <a:r>
              <a:rPr lang="en-US" sz="3600" b="1" i="1" dirty="0">
                <a:solidFill>
                  <a:srgbClr val="008000"/>
                </a:solidFill>
              </a:rPr>
              <a:t>portion</a:t>
            </a:r>
            <a:r>
              <a:rPr lang="en-US" sz="3600" b="1" i="1" dirty="0"/>
              <a:t> of the product in a manufacturing operation to estimate </a:t>
            </a:r>
            <a:r>
              <a:rPr lang="en-US" sz="3600" b="1" i="1" u="sng" dirty="0"/>
              <a:t>overall</a:t>
            </a:r>
            <a:r>
              <a:rPr lang="en-US" sz="3600" b="1" i="1" dirty="0"/>
              <a:t> </a:t>
            </a:r>
            <a:r>
              <a:rPr lang="en-US" sz="3600" b="1" i="1" dirty="0">
                <a:solidFill>
                  <a:srgbClr val="FF0000"/>
                </a:solidFill>
              </a:rPr>
              <a:t>quality</a:t>
            </a:r>
            <a:r>
              <a:rPr lang="en-US" sz="3600" b="1" i="1" dirty="0"/>
              <a:t> of the product and determine what, if any, </a:t>
            </a:r>
            <a:r>
              <a:rPr lang="en-US" sz="3600" b="1" i="1" dirty="0">
                <a:solidFill>
                  <a:srgbClr val="008000"/>
                </a:solidFill>
              </a:rPr>
              <a:t>changes</a:t>
            </a:r>
            <a:r>
              <a:rPr lang="en-US" sz="3600" b="1" i="1" dirty="0"/>
              <a:t> must be made to achieve or maintain the </a:t>
            </a:r>
            <a:r>
              <a:rPr lang="en-US" sz="3600" b="1" i="1" dirty="0">
                <a:solidFill>
                  <a:srgbClr val="0033CC"/>
                </a:solidFill>
              </a:rPr>
              <a:t>required</a:t>
            </a:r>
            <a:r>
              <a:rPr lang="en-US" sz="3600" b="1" i="1" dirty="0"/>
              <a:t> level of </a:t>
            </a:r>
            <a:r>
              <a:rPr lang="en-US" sz="3600" b="1" i="1" dirty="0">
                <a:solidFill>
                  <a:srgbClr val="FF0000"/>
                </a:solidFill>
              </a:rPr>
              <a:t>quality</a:t>
            </a:r>
            <a:r>
              <a:rPr lang="en-US" sz="3600" b="1" i="1" dirty="0"/>
              <a:t>.”</a:t>
            </a:r>
          </a:p>
          <a:p>
            <a:pPr algn="ctr">
              <a:lnSpc>
                <a:spcPct val="90000"/>
              </a:lnSpc>
              <a:buFontTx/>
              <a:buNone/>
            </a:pPr>
            <a:endParaRPr lang="en-US" sz="2000" i="1" dirty="0"/>
          </a:p>
          <a:p>
            <a:pPr algn="ctr">
              <a:lnSpc>
                <a:spcPct val="90000"/>
              </a:lnSpc>
              <a:buFontTx/>
              <a:buNone/>
            </a:pPr>
            <a:r>
              <a:rPr lang="en-US" sz="1800" i="1" dirty="0"/>
              <a:t>McGraw-Hill Dictionary of Science and Engineering</a:t>
            </a:r>
          </a:p>
        </p:txBody>
      </p:sp>
    </p:spTree>
    <p:extLst>
      <p:ext uri="{BB962C8B-B14F-4D97-AF65-F5344CB8AC3E}">
        <p14:creationId xmlns:p14="http://schemas.microsoft.com/office/powerpoint/2010/main" val="3750272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1" name="Rectangle 1035"/>
          <p:cNvSpPr>
            <a:spLocks noGrp="1" noChangeArrowheads="1"/>
          </p:cNvSpPr>
          <p:nvPr>
            <p:ph type="body" sz="half" idx="1"/>
          </p:nvPr>
        </p:nvSpPr>
        <p:spPr>
          <a:xfrm>
            <a:off x="457200" y="1047750"/>
            <a:ext cx="3962400" cy="3581400"/>
          </a:xfrm>
        </p:spPr>
        <p:txBody>
          <a:bodyPr>
            <a:normAutofit fontScale="92500" lnSpcReduction="10000"/>
          </a:bodyPr>
          <a:lstStyle/>
          <a:p>
            <a:pPr>
              <a:lnSpc>
                <a:spcPct val="90000"/>
              </a:lnSpc>
            </a:pPr>
            <a:r>
              <a:rPr lang="en-US" dirty="0"/>
              <a:t>Rollers = Placement rate?</a:t>
            </a:r>
          </a:p>
          <a:p>
            <a:pPr>
              <a:lnSpc>
                <a:spcPct val="90000"/>
              </a:lnSpc>
            </a:pPr>
            <a:r>
              <a:rPr lang="en-US" dirty="0"/>
              <a:t>Is each one operating properly?</a:t>
            </a:r>
          </a:p>
          <a:p>
            <a:pPr>
              <a:lnSpc>
                <a:spcPct val="90000"/>
              </a:lnSpc>
            </a:pPr>
            <a:r>
              <a:rPr lang="en-US" dirty="0"/>
              <a:t>Operator </a:t>
            </a:r>
            <a:r>
              <a:rPr lang="en-US" dirty="0" smtClean="0"/>
              <a:t>familiar </a:t>
            </a:r>
            <a:r>
              <a:rPr lang="en-US" dirty="0"/>
              <a:t>with </a:t>
            </a:r>
            <a:r>
              <a:rPr lang="en-US" dirty="0" smtClean="0"/>
              <a:t>equipment?</a:t>
            </a:r>
            <a:endParaRPr lang="en-US" dirty="0"/>
          </a:p>
          <a:p>
            <a:pPr lvl="1">
              <a:lnSpc>
                <a:spcPct val="90000"/>
              </a:lnSpc>
            </a:pPr>
            <a:r>
              <a:rPr lang="en-US" dirty="0"/>
              <a:t>Amplitude &amp; frequency settings</a:t>
            </a:r>
          </a:p>
          <a:p>
            <a:pPr lvl="1">
              <a:lnSpc>
                <a:spcPct val="90000"/>
              </a:lnSpc>
            </a:pPr>
            <a:r>
              <a:rPr lang="en-US" dirty="0"/>
              <a:t>Water in </a:t>
            </a:r>
            <a:r>
              <a:rPr lang="en-US" dirty="0" smtClean="0"/>
              <a:t>drums</a:t>
            </a:r>
          </a:p>
          <a:p>
            <a:pPr lvl="1">
              <a:lnSpc>
                <a:spcPct val="90000"/>
              </a:lnSpc>
            </a:pPr>
            <a:r>
              <a:rPr lang="en-US" dirty="0" smtClean="0"/>
              <a:t>Water spray system</a:t>
            </a:r>
            <a:endParaRPr lang="en-US" dirty="0"/>
          </a:p>
          <a:p>
            <a:pPr lvl="1">
              <a:lnSpc>
                <a:spcPct val="90000"/>
              </a:lnSpc>
            </a:pPr>
            <a:r>
              <a:rPr lang="en-US" dirty="0"/>
              <a:t>Tire pressure</a:t>
            </a:r>
          </a:p>
        </p:txBody>
      </p:sp>
      <p:sp>
        <p:nvSpPr>
          <p:cNvPr id="81932" name="Rectangle 1036"/>
          <p:cNvSpPr>
            <a:spLocks noGrp="1" noChangeArrowheads="1"/>
          </p:cNvSpPr>
          <p:nvPr>
            <p:ph type="body" sz="half" idx="2"/>
          </p:nvPr>
        </p:nvSpPr>
        <p:spPr>
          <a:xfrm>
            <a:off x="4572000" y="971550"/>
            <a:ext cx="3733800" cy="3581400"/>
          </a:xfrm>
        </p:spPr>
        <p:txBody>
          <a:bodyPr>
            <a:normAutofit fontScale="92500"/>
          </a:bodyPr>
          <a:lstStyle/>
          <a:p>
            <a:r>
              <a:rPr lang="en-US" dirty="0"/>
              <a:t>Rolling </a:t>
            </a:r>
            <a:r>
              <a:rPr lang="en-US" dirty="0" smtClean="0"/>
              <a:t>Pattern:</a:t>
            </a:r>
            <a:endParaRPr lang="en-US" dirty="0"/>
          </a:p>
          <a:p>
            <a:pPr lvl="1"/>
            <a:r>
              <a:rPr lang="en-US" dirty="0"/>
              <a:t>Number of passes?</a:t>
            </a:r>
          </a:p>
          <a:p>
            <a:pPr lvl="1"/>
            <a:r>
              <a:rPr lang="en-US" dirty="0"/>
              <a:t>Pattern layout?</a:t>
            </a:r>
          </a:p>
          <a:p>
            <a:pPr lvl="1"/>
            <a:r>
              <a:rPr lang="en-US" dirty="0"/>
              <a:t>Speed?</a:t>
            </a:r>
          </a:p>
          <a:p>
            <a:pPr lvl="1"/>
            <a:r>
              <a:rPr lang="en-US" dirty="0"/>
              <a:t>Pattern length?</a:t>
            </a:r>
          </a:p>
          <a:p>
            <a:pPr lvl="1"/>
            <a:r>
              <a:rPr lang="en-US" dirty="0"/>
              <a:t>Compaction temperature range for roller position</a:t>
            </a:r>
            <a:r>
              <a:rPr lang="en-US" dirty="0" smtClean="0"/>
              <a:t>?</a:t>
            </a:r>
          </a:p>
          <a:p>
            <a:pPr lvl="1"/>
            <a:r>
              <a:rPr lang="en-US" dirty="0" smtClean="0"/>
              <a:t>Directly impacts density and smoothness</a:t>
            </a:r>
            <a:endParaRPr lang="en-US" dirty="0"/>
          </a:p>
        </p:txBody>
      </p:sp>
      <p:sp>
        <p:nvSpPr>
          <p:cNvPr id="6" name="Rectangle 7"/>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r>
              <a:rPr lang="en-US" dirty="0"/>
              <a:t> </a:t>
            </a:r>
            <a:r>
              <a:rPr lang="en-US" dirty="0" smtClean="0"/>
              <a:t>– Compaction</a:t>
            </a:r>
            <a:endParaRPr lang="en-US" dirty="0"/>
          </a:p>
        </p:txBody>
      </p:sp>
    </p:spTree>
    <p:extLst>
      <p:ext uri="{BB962C8B-B14F-4D97-AF65-F5344CB8AC3E}">
        <p14:creationId xmlns:p14="http://schemas.microsoft.com/office/powerpoint/2010/main" val="370885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
          <p:cNvSpPr>
            <a:spLocks noGrp="1" noChangeArrowheads="1"/>
          </p:cNvSpPr>
          <p:nvPr>
            <p:ph type="body" sz="half" idx="1"/>
          </p:nvPr>
        </p:nvSpPr>
        <p:spPr>
          <a:xfrm>
            <a:off x="457200" y="971550"/>
            <a:ext cx="6781800" cy="3886200"/>
          </a:xfrm>
        </p:spPr>
        <p:txBody>
          <a:bodyPr>
            <a:normAutofit/>
          </a:bodyPr>
          <a:lstStyle/>
          <a:p>
            <a:r>
              <a:rPr lang="en-US" sz="2400" dirty="0"/>
              <a:t>There are </a:t>
            </a:r>
            <a:r>
              <a:rPr lang="en-US" sz="2400" b="1" u="sng" dirty="0"/>
              <a:t>many</a:t>
            </a:r>
            <a:r>
              <a:rPr lang="en-US" sz="2400" dirty="0"/>
              <a:t> other items to pay attention to, such as:</a:t>
            </a:r>
          </a:p>
          <a:p>
            <a:pPr lvl="1"/>
            <a:r>
              <a:rPr lang="en-US" sz="2000" b="1" dirty="0"/>
              <a:t>Base</a:t>
            </a:r>
            <a:r>
              <a:rPr lang="en-US" sz="2000" dirty="0"/>
              <a:t> conditions – temp, smoothness, stiffness, </a:t>
            </a:r>
            <a:r>
              <a:rPr lang="en-US" sz="2000" dirty="0" smtClean="0"/>
              <a:t>texture</a:t>
            </a:r>
            <a:endParaRPr lang="en-US" sz="2000" dirty="0"/>
          </a:p>
          <a:p>
            <a:pPr lvl="1"/>
            <a:r>
              <a:rPr lang="en-US" sz="2000" b="1" dirty="0"/>
              <a:t>Ambient</a:t>
            </a:r>
            <a:r>
              <a:rPr lang="en-US" sz="2000" dirty="0"/>
              <a:t> conditions – air temp, sunlight, </a:t>
            </a:r>
            <a:r>
              <a:rPr lang="en-US" sz="2000" dirty="0" smtClean="0"/>
              <a:t>wind</a:t>
            </a:r>
            <a:endParaRPr lang="en-US" sz="2000" dirty="0"/>
          </a:p>
          <a:p>
            <a:pPr lvl="1"/>
            <a:r>
              <a:rPr lang="en-US" sz="2000" b="1" dirty="0"/>
              <a:t>Prime / Tack </a:t>
            </a:r>
            <a:r>
              <a:rPr lang="en-US" sz="2000" dirty="0"/>
              <a:t>– type, amount, uniformity of application, adequate cure time</a:t>
            </a:r>
          </a:p>
          <a:p>
            <a:pPr lvl="1"/>
            <a:r>
              <a:rPr lang="en-US" sz="2000" b="1" dirty="0" smtClean="0"/>
              <a:t>Mat </a:t>
            </a:r>
            <a:r>
              <a:rPr lang="en-US" sz="2000" b="1" dirty="0"/>
              <a:t>thickness</a:t>
            </a:r>
            <a:r>
              <a:rPr lang="en-US" sz="2000" dirty="0"/>
              <a:t> </a:t>
            </a:r>
            <a:r>
              <a:rPr lang="en-US" sz="2000" dirty="0" smtClean="0"/>
              <a:t>– available </a:t>
            </a:r>
            <a:r>
              <a:rPr lang="en-US" sz="2000" dirty="0"/>
              <a:t>compaction </a:t>
            </a:r>
            <a:r>
              <a:rPr lang="en-US" sz="2000" dirty="0" smtClean="0"/>
              <a:t>time</a:t>
            </a:r>
          </a:p>
          <a:p>
            <a:r>
              <a:rPr lang="en-US" sz="2400" dirty="0" smtClean="0"/>
              <a:t>Is </a:t>
            </a:r>
            <a:r>
              <a:rPr lang="en-US" sz="2400" dirty="0"/>
              <a:t>anyone </a:t>
            </a:r>
            <a:r>
              <a:rPr lang="en-US" sz="2400" b="1" i="1" dirty="0"/>
              <a:t>making</a:t>
            </a:r>
            <a:r>
              <a:rPr lang="en-US" sz="2400" dirty="0"/>
              <a:t> time to watch these </a:t>
            </a:r>
            <a:r>
              <a:rPr lang="en-US" sz="2400" b="1" dirty="0" smtClean="0">
                <a:solidFill>
                  <a:srgbClr val="FF0000"/>
                </a:solidFill>
              </a:rPr>
              <a:t>QC</a:t>
            </a:r>
            <a:r>
              <a:rPr lang="en-US" sz="2400" dirty="0" smtClean="0">
                <a:solidFill>
                  <a:srgbClr val="FF0000"/>
                </a:solidFill>
              </a:rPr>
              <a:t> </a:t>
            </a:r>
            <a:r>
              <a:rPr lang="en-US" sz="2400" dirty="0" smtClean="0"/>
              <a:t>items</a:t>
            </a:r>
            <a:r>
              <a:rPr lang="en-US" sz="2400" dirty="0"/>
              <a:t>?</a:t>
            </a:r>
          </a:p>
        </p:txBody>
      </p:sp>
      <p:pic>
        <p:nvPicPr>
          <p:cNvPr id="85003" name="Picture 11" descr="C:\Program Files\Common Files\Microsoft Shared\Clipart\cagcat50\PE01931_.wmf"/>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6652034" y="3470156"/>
            <a:ext cx="1653766" cy="1387594"/>
          </a:xfrm>
        </p:spPr>
      </p:pic>
      <p:sp>
        <p:nvSpPr>
          <p:cNvPr id="6" name="Rectangle 7"/>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endParaRPr lang="en-US" dirty="0"/>
          </a:p>
        </p:txBody>
      </p:sp>
    </p:spTree>
    <p:extLst>
      <p:ext uri="{BB962C8B-B14F-4D97-AF65-F5344CB8AC3E}">
        <p14:creationId xmlns:p14="http://schemas.microsoft.com/office/powerpoint/2010/main" val="2557813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6" name="Rectangle 1034"/>
          <p:cNvSpPr>
            <a:spLocks noGrp="1" noChangeArrowheads="1"/>
          </p:cNvSpPr>
          <p:nvPr>
            <p:ph type="body" idx="1"/>
          </p:nvPr>
        </p:nvSpPr>
        <p:spPr>
          <a:xfrm>
            <a:off x="457200" y="1047750"/>
            <a:ext cx="6858000" cy="3886200"/>
          </a:xfrm>
        </p:spPr>
        <p:txBody>
          <a:bodyPr>
            <a:normAutofit fontScale="92500" lnSpcReduction="10000"/>
          </a:bodyPr>
          <a:lstStyle/>
          <a:p>
            <a:pPr>
              <a:lnSpc>
                <a:spcPct val="90000"/>
              </a:lnSpc>
            </a:pPr>
            <a:r>
              <a:rPr lang="en-US" sz="2600" dirty="0" smtClean="0"/>
              <a:t>Mix samples:</a:t>
            </a:r>
            <a:endParaRPr lang="en-US" sz="2600" dirty="0"/>
          </a:p>
          <a:p>
            <a:pPr lvl="1">
              <a:lnSpc>
                <a:spcPct val="90000"/>
              </a:lnSpc>
            </a:pPr>
            <a:r>
              <a:rPr lang="en-US" sz="2200" dirty="0"/>
              <a:t>Take them </a:t>
            </a:r>
            <a:r>
              <a:rPr lang="en-US" sz="2200" dirty="0" smtClean="0"/>
              <a:t>correctly and consistently</a:t>
            </a:r>
            <a:endParaRPr lang="en-US" sz="2200" dirty="0"/>
          </a:p>
          <a:p>
            <a:pPr lvl="1">
              <a:lnSpc>
                <a:spcPct val="90000"/>
              </a:lnSpc>
            </a:pPr>
            <a:r>
              <a:rPr lang="en-US" sz="2200" dirty="0"/>
              <a:t>Identify them clearly and get them sent </a:t>
            </a:r>
            <a:r>
              <a:rPr lang="en-US" sz="2200" dirty="0" smtClean="0"/>
              <a:t>in</a:t>
            </a:r>
            <a:endParaRPr lang="en-US" sz="2200" dirty="0"/>
          </a:p>
          <a:p>
            <a:pPr>
              <a:lnSpc>
                <a:spcPct val="90000"/>
              </a:lnSpc>
            </a:pPr>
            <a:r>
              <a:rPr lang="en-US" sz="2600" dirty="0"/>
              <a:t>Density – </a:t>
            </a:r>
            <a:r>
              <a:rPr lang="en-US" sz="2600" dirty="0" smtClean="0"/>
              <a:t>Gauge:</a:t>
            </a:r>
            <a:endParaRPr lang="en-US" sz="2600" dirty="0"/>
          </a:p>
          <a:p>
            <a:pPr lvl="1">
              <a:lnSpc>
                <a:spcPct val="90000"/>
              </a:lnSpc>
            </a:pPr>
            <a:r>
              <a:rPr lang="en-US" sz="2200" dirty="0"/>
              <a:t>Is it working, and being used properly and frequently?</a:t>
            </a:r>
          </a:p>
          <a:p>
            <a:pPr lvl="1">
              <a:lnSpc>
                <a:spcPct val="90000"/>
              </a:lnSpc>
            </a:pPr>
            <a:r>
              <a:rPr lang="en-US" sz="2200" dirty="0"/>
              <a:t>Has it been calibrated to this mix, on this job</a:t>
            </a:r>
            <a:r>
              <a:rPr lang="en-US" sz="2200" dirty="0" smtClean="0"/>
              <a:t>?</a:t>
            </a:r>
          </a:p>
          <a:p>
            <a:pPr>
              <a:lnSpc>
                <a:spcPct val="90000"/>
              </a:lnSpc>
            </a:pPr>
            <a:r>
              <a:rPr lang="en-US" sz="2600" dirty="0" smtClean="0"/>
              <a:t>Density </a:t>
            </a:r>
            <a:r>
              <a:rPr lang="en-US" sz="2600" dirty="0"/>
              <a:t>– </a:t>
            </a:r>
            <a:r>
              <a:rPr lang="en-US" sz="2600" dirty="0" smtClean="0"/>
              <a:t>Cores:</a:t>
            </a:r>
            <a:endParaRPr lang="en-US" sz="2600" dirty="0"/>
          </a:p>
          <a:p>
            <a:pPr lvl="1">
              <a:lnSpc>
                <a:spcPct val="90000"/>
              </a:lnSpc>
            </a:pPr>
            <a:r>
              <a:rPr lang="en-US" sz="2200" dirty="0"/>
              <a:t>Use the right equipment, </a:t>
            </a:r>
            <a:r>
              <a:rPr lang="en-US" sz="2200" dirty="0" smtClean="0"/>
              <a:t>remove </a:t>
            </a:r>
            <a:r>
              <a:rPr lang="en-US" sz="2200" dirty="0"/>
              <a:t>them </a:t>
            </a:r>
            <a:r>
              <a:rPr lang="en-US" sz="2200" dirty="0" smtClean="0"/>
              <a:t>carefully!</a:t>
            </a:r>
            <a:endParaRPr lang="en-US" sz="2200" dirty="0"/>
          </a:p>
          <a:p>
            <a:pPr lvl="1">
              <a:lnSpc>
                <a:spcPct val="90000"/>
              </a:lnSpc>
            </a:pPr>
            <a:r>
              <a:rPr lang="en-US" sz="2200" dirty="0"/>
              <a:t>Identify </a:t>
            </a:r>
            <a:r>
              <a:rPr lang="en-US" sz="2200" dirty="0" smtClean="0"/>
              <a:t>clearly </a:t>
            </a:r>
            <a:r>
              <a:rPr lang="en-US" sz="2200" dirty="0"/>
              <a:t>and get them sent </a:t>
            </a:r>
            <a:r>
              <a:rPr lang="en-US" sz="2200" dirty="0" smtClean="0"/>
              <a:t>in</a:t>
            </a:r>
            <a:endParaRPr lang="en-US" sz="2200" dirty="0"/>
          </a:p>
          <a:p>
            <a:pPr>
              <a:lnSpc>
                <a:spcPct val="90000"/>
              </a:lnSpc>
            </a:pPr>
            <a:r>
              <a:rPr lang="en-US" sz="2600" dirty="0" smtClean="0"/>
              <a:t>Smoothness:</a:t>
            </a:r>
          </a:p>
          <a:p>
            <a:pPr lvl="1">
              <a:lnSpc>
                <a:spcPct val="90000"/>
              </a:lnSpc>
            </a:pPr>
            <a:r>
              <a:rPr lang="en-US" sz="2400" dirty="0" smtClean="0"/>
              <a:t>Mat </a:t>
            </a:r>
            <a:r>
              <a:rPr lang="en-US" sz="2400" b="1" dirty="0"/>
              <a:t>thickness</a:t>
            </a:r>
            <a:r>
              <a:rPr lang="en-US" sz="2400" dirty="0"/>
              <a:t>, </a:t>
            </a:r>
            <a:r>
              <a:rPr lang="en-US" sz="2400" dirty="0" smtClean="0"/>
              <a:t>mat </a:t>
            </a:r>
            <a:r>
              <a:rPr lang="en-US" sz="2400" dirty="0"/>
              <a:t>temperature, etc.</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3826773669"/>
              </p:ext>
            </p:extLst>
          </p:nvPr>
        </p:nvGraphicFramePr>
        <p:xfrm>
          <a:off x="7315200" y="2061630"/>
          <a:ext cx="968375" cy="1348320"/>
        </p:xfrm>
        <a:graphic>
          <a:graphicData uri="http://schemas.openxmlformats.org/presentationml/2006/ole">
            <mc:AlternateContent xmlns:mc="http://schemas.openxmlformats.org/markup-compatibility/2006">
              <mc:Choice xmlns:v="urn:schemas-microsoft-com:vml" Requires="v">
                <p:oleObj spid="_x0000_s8290" name="Clip" r:id="rId4" imgW="3003550" imgH="5470525" progId="MS_ClipArt_Gallery.5">
                  <p:embed/>
                </p:oleObj>
              </mc:Choice>
              <mc:Fallback>
                <p:oleObj name="Clip" r:id="rId4" imgW="3003550" imgH="5470525" progId="MS_ClipArt_Gallery.5">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061630"/>
                        <a:ext cx="968375" cy="1348320"/>
                      </a:xfrm>
                      <a:prstGeom prst="rect">
                        <a:avLst/>
                      </a:prstGeom>
                      <a:noFill/>
                      <a:ln>
                        <a:noFill/>
                      </a:ln>
                    </p:spPr>
                  </p:pic>
                </p:oleObj>
              </mc:Fallback>
            </mc:AlternateContent>
          </a:graphicData>
        </a:graphic>
      </p:graphicFrame>
      <p:sp>
        <p:nvSpPr>
          <p:cNvPr id="6" name="Rectangle 7"/>
          <p:cNvSpPr>
            <a:spLocks noGrp="1" noChangeArrowheads="1"/>
          </p:cNvSpPr>
          <p:nvPr>
            <p:ph type="title"/>
          </p:nvPr>
        </p:nvSpPr>
        <p:spPr>
          <a:xfrm>
            <a:off x="0" y="0"/>
            <a:ext cx="8458200" cy="914400"/>
          </a:xfrm>
        </p:spPr>
        <p:txBody>
          <a:bodyPr/>
          <a:lstStyle/>
          <a:p>
            <a:pPr algn="ctr"/>
            <a:r>
              <a:rPr lang="en-US" dirty="0" smtClean="0"/>
              <a:t>Placement </a:t>
            </a:r>
            <a:r>
              <a:rPr lang="en-US" b="1" dirty="0" smtClean="0">
                <a:solidFill>
                  <a:srgbClr val="FF0000"/>
                </a:solidFill>
              </a:rPr>
              <a:t>QC</a:t>
            </a:r>
            <a:r>
              <a:rPr lang="en-US" dirty="0" smtClean="0"/>
              <a:t> – Sampling/Testing</a:t>
            </a:r>
            <a:endParaRPr lang="en-US" dirty="0"/>
          </a:p>
        </p:txBody>
      </p:sp>
    </p:spTree>
    <p:extLst>
      <p:ext uri="{BB962C8B-B14F-4D97-AF65-F5344CB8AC3E}">
        <p14:creationId xmlns:p14="http://schemas.microsoft.com/office/powerpoint/2010/main" val="226770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09550"/>
            <a:ext cx="6934200" cy="461665"/>
          </a:xfrm>
          <a:prstGeom prst="rect">
            <a:avLst/>
          </a:prstGeom>
          <a:solidFill>
            <a:schemeClr val="tx1"/>
          </a:solidFill>
        </p:spPr>
        <p:txBody>
          <a:bodyPr wrap="square" rtlCol="0">
            <a:spAutoFit/>
          </a:bodyPr>
          <a:lstStyle/>
          <a:p>
            <a:pPr algn="ctr"/>
            <a:r>
              <a:rPr lang="en-US" sz="2400" dirty="0" smtClean="0">
                <a:solidFill>
                  <a:schemeClr val="bg1"/>
                </a:solidFill>
              </a:rPr>
              <a:t>Paver Screed</a:t>
            </a:r>
            <a:endParaRPr lang="en-US" sz="2400" dirty="0">
              <a:solidFill>
                <a:schemeClr val="bg1"/>
              </a:solidFill>
            </a:endParaRPr>
          </a:p>
        </p:txBody>
      </p:sp>
      <p:cxnSp>
        <p:nvCxnSpPr>
          <p:cNvPr id="6" name="Straight Connector 5"/>
          <p:cNvCxnSpPr/>
          <p:nvPr/>
        </p:nvCxnSpPr>
        <p:spPr bwMode="auto">
          <a:xfrm>
            <a:off x="838200" y="666749"/>
            <a:ext cx="0" cy="3943350"/>
          </a:xfrm>
          <a:prstGeom prst="line">
            <a:avLst/>
          </a:prstGeom>
          <a:solidFill>
            <a:schemeClr val="accent1"/>
          </a:solidFill>
          <a:ln w="38100" cap="flat" cmpd="sng" algn="ctr">
            <a:solidFill>
              <a:schemeClr val="tx1"/>
            </a:solidFill>
            <a:prstDash val="sys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772400" y="666749"/>
            <a:ext cx="0" cy="3943350"/>
          </a:xfrm>
          <a:prstGeom prst="line">
            <a:avLst/>
          </a:prstGeom>
          <a:solidFill>
            <a:schemeClr val="accent1"/>
          </a:solidFill>
          <a:ln w="38100" cap="flat" cmpd="sng" algn="ctr">
            <a:solidFill>
              <a:schemeClr val="tx1"/>
            </a:solidFill>
            <a:prstDash val="sys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7162800" y="25526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286000" y="11810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1676400" y="10096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066800" y="8381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505200" y="15239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943600" y="22097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6553200" y="23812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2895600" y="13525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114800" y="16954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724400" y="18668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5334000" y="20383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838200" y="3124199"/>
            <a:ext cx="6934200" cy="923330"/>
          </a:xfrm>
          <a:prstGeom prst="rect">
            <a:avLst/>
          </a:prstGeom>
          <a:noFill/>
        </p:spPr>
        <p:txBody>
          <a:bodyPr wrap="square" rtlCol="0">
            <a:spAutoFit/>
          </a:bodyPr>
          <a:lstStyle/>
          <a:p>
            <a:r>
              <a:rPr lang="en-US" dirty="0" smtClean="0"/>
              <a:t>Obtain density readings every 1’ across </a:t>
            </a:r>
            <a:r>
              <a:rPr lang="en-US" b="1" u="sng" dirty="0" smtClean="0"/>
              <a:t>uncompacted</a:t>
            </a:r>
            <a:r>
              <a:rPr lang="en-US" dirty="0" smtClean="0"/>
              <a:t> mat and test behind rollers to identify density variability across mat before </a:t>
            </a:r>
            <a:r>
              <a:rPr lang="en-US" b="1" u="sng" dirty="0" smtClean="0"/>
              <a:t>and</a:t>
            </a:r>
            <a:r>
              <a:rPr lang="en-US" dirty="0" smtClean="0"/>
              <a:t> after compaction</a:t>
            </a:r>
            <a:endParaRPr lang="en-US" dirty="0"/>
          </a:p>
        </p:txBody>
      </p:sp>
    </p:spTree>
    <p:extLst>
      <p:ext uri="{BB962C8B-B14F-4D97-AF65-F5344CB8AC3E}">
        <p14:creationId xmlns:p14="http://schemas.microsoft.com/office/powerpoint/2010/main" val="1373995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62000" y="761999"/>
            <a:ext cx="0" cy="3943350"/>
          </a:xfrm>
          <a:prstGeom prst="line">
            <a:avLst/>
          </a:prstGeom>
          <a:solidFill>
            <a:schemeClr val="accent1"/>
          </a:solidFill>
          <a:ln w="38100" cap="flat" cmpd="sng" algn="ctr">
            <a:solidFill>
              <a:schemeClr val="tx1"/>
            </a:solidFill>
            <a:prstDash val="sys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696200" y="761999"/>
            <a:ext cx="0" cy="3943350"/>
          </a:xfrm>
          <a:prstGeom prst="line">
            <a:avLst/>
          </a:prstGeom>
          <a:solidFill>
            <a:schemeClr val="accent1"/>
          </a:solidFill>
          <a:ln w="38100" cap="flat" cmpd="sng" algn="ctr">
            <a:solidFill>
              <a:schemeClr val="tx1"/>
            </a:solidFill>
            <a:prstDash val="sys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2749639" y="25336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2743200" y="156209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2743200" y="5905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2743200" y="43624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2743200" y="3448049"/>
            <a:ext cx="457200" cy="3429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4800600" y="990421"/>
            <a:ext cx="2590800" cy="1200329"/>
          </a:xfrm>
          <a:prstGeom prst="rect">
            <a:avLst/>
          </a:prstGeom>
          <a:noFill/>
        </p:spPr>
        <p:txBody>
          <a:bodyPr wrap="square" rtlCol="0">
            <a:spAutoFit/>
          </a:bodyPr>
          <a:lstStyle/>
          <a:p>
            <a:pPr algn="ctr"/>
            <a:r>
              <a:rPr lang="en-US" dirty="0" smtClean="0"/>
              <a:t>Obtain density readings every 25’ through roller pattern overlap to identify density variability</a:t>
            </a:r>
            <a:endParaRPr lang="en-US" dirty="0"/>
          </a:p>
        </p:txBody>
      </p:sp>
      <p:cxnSp>
        <p:nvCxnSpPr>
          <p:cNvPr id="3" name="Straight Arrow Connector 2"/>
          <p:cNvCxnSpPr/>
          <p:nvPr/>
        </p:nvCxnSpPr>
        <p:spPr bwMode="auto">
          <a:xfrm>
            <a:off x="762003" y="2705099"/>
            <a:ext cx="2216239" cy="0"/>
          </a:xfrm>
          <a:prstGeom prst="straightConnector1">
            <a:avLst/>
          </a:prstGeom>
          <a:solidFill>
            <a:schemeClr val="accent1"/>
          </a:solidFill>
          <a:ln w="38100" cap="flat" cmpd="sng" algn="ctr">
            <a:solidFill>
              <a:srgbClr val="FF0000"/>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371600" y="2362200"/>
            <a:ext cx="1066800" cy="369332"/>
          </a:xfrm>
          <a:prstGeom prst="rect">
            <a:avLst/>
          </a:prstGeom>
          <a:noFill/>
        </p:spPr>
        <p:txBody>
          <a:bodyPr wrap="square" rtlCol="0">
            <a:spAutoFit/>
          </a:bodyPr>
          <a:lstStyle/>
          <a:p>
            <a:r>
              <a:rPr lang="en-US" b="1" dirty="0" smtClean="0"/>
              <a:t>X Feet</a:t>
            </a:r>
            <a:endParaRPr lang="en-US" b="1" dirty="0"/>
          </a:p>
        </p:txBody>
      </p:sp>
      <p:sp>
        <p:nvSpPr>
          <p:cNvPr id="20" name="Right Brace 19"/>
          <p:cNvSpPr/>
          <p:nvPr/>
        </p:nvSpPr>
        <p:spPr bwMode="auto">
          <a:xfrm>
            <a:off x="3352800" y="1733549"/>
            <a:ext cx="228600" cy="914400"/>
          </a:xfrm>
          <a:prstGeom prst="rightBrace">
            <a:avLst/>
          </a:prstGeom>
          <a:noFill/>
          <a:ln w="254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ight Brace 20"/>
          <p:cNvSpPr/>
          <p:nvPr/>
        </p:nvSpPr>
        <p:spPr bwMode="auto">
          <a:xfrm>
            <a:off x="3352800" y="761999"/>
            <a:ext cx="228600" cy="914400"/>
          </a:xfrm>
          <a:prstGeom prst="rightBrace">
            <a:avLst/>
          </a:prstGeom>
          <a:noFill/>
          <a:ln w="254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ight Brace 21"/>
          <p:cNvSpPr/>
          <p:nvPr/>
        </p:nvSpPr>
        <p:spPr bwMode="auto">
          <a:xfrm>
            <a:off x="3352800" y="2705099"/>
            <a:ext cx="228600" cy="914400"/>
          </a:xfrm>
          <a:prstGeom prst="rightBrace">
            <a:avLst/>
          </a:prstGeom>
          <a:noFill/>
          <a:ln w="254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ight Brace 22"/>
          <p:cNvSpPr/>
          <p:nvPr/>
        </p:nvSpPr>
        <p:spPr bwMode="auto">
          <a:xfrm>
            <a:off x="3352800" y="3676649"/>
            <a:ext cx="228600" cy="914400"/>
          </a:xfrm>
          <a:prstGeom prst="rightBrace">
            <a:avLst/>
          </a:prstGeom>
          <a:noFill/>
          <a:ln w="254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733800" y="1015937"/>
            <a:ext cx="1066800" cy="369332"/>
          </a:xfrm>
          <a:prstGeom prst="rect">
            <a:avLst/>
          </a:prstGeom>
          <a:noFill/>
        </p:spPr>
        <p:txBody>
          <a:bodyPr wrap="square" rtlCol="0">
            <a:spAutoFit/>
          </a:bodyPr>
          <a:lstStyle/>
          <a:p>
            <a:r>
              <a:rPr lang="en-US" dirty="0" smtClean="0"/>
              <a:t>25’</a:t>
            </a:r>
            <a:endParaRPr lang="en-US" dirty="0"/>
          </a:p>
        </p:txBody>
      </p:sp>
      <p:sp>
        <p:nvSpPr>
          <p:cNvPr id="25" name="TextBox 24"/>
          <p:cNvSpPr txBox="1"/>
          <p:nvPr/>
        </p:nvSpPr>
        <p:spPr>
          <a:xfrm>
            <a:off x="3733800" y="2015951"/>
            <a:ext cx="1066800" cy="369332"/>
          </a:xfrm>
          <a:prstGeom prst="rect">
            <a:avLst/>
          </a:prstGeom>
          <a:noFill/>
        </p:spPr>
        <p:txBody>
          <a:bodyPr wrap="square" rtlCol="0">
            <a:spAutoFit/>
          </a:bodyPr>
          <a:lstStyle/>
          <a:p>
            <a:r>
              <a:rPr lang="en-US" dirty="0" smtClean="0"/>
              <a:t>25’</a:t>
            </a:r>
            <a:endParaRPr lang="en-US" dirty="0"/>
          </a:p>
        </p:txBody>
      </p:sp>
      <p:sp>
        <p:nvSpPr>
          <p:cNvPr id="26" name="TextBox 25"/>
          <p:cNvSpPr txBox="1"/>
          <p:nvPr/>
        </p:nvSpPr>
        <p:spPr>
          <a:xfrm>
            <a:off x="3733800" y="2990850"/>
            <a:ext cx="1066800" cy="369332"/>
          </a:xfrm>
          <a:prstGeom prst="rect">
            <a:avLst/>
          </a:prstGeom>
          <a:noFill/>
        </p:spPr>
        <p:txBody>
          <a:bodyPr wrap="square" rtlCol="0">
            <a:spAutoFit/>
          </a:bodyPr>
          <a:lstStyle/>
          <a:p>
            <a:r>
              <a:rPr lang="en-US" dirty="0" smtClean="0"/>
              <a:t>25’</a:t>
            </a:r>
            <a:endParaRPr lang="en-US" dirty="0"/>
          </a:p>
        </p:txBody>
      </p:sp>
      <p:sp>
        <p:nvSpPr>
          <p:cNvPr id="27" name="TextBox 26"/>
          <p:cNvSpPr txBox="1"/>
          <p:nvPr/>
        </p:nvSpPr>
        <p:spPr>
          <a:xfrm>
            <a:off x="3733800" y="3959051"/>
            <a:ext cx="1066800" cy="369332"/>
          </a:xfrm>
          <a:prstGeom prst="rect">
            <a:avLst/>
          </a:prstGeom>
          <a:noFill/>
        </p:spPr>
        <p:txBody>
          <a:bodyPr wrap="square" rtlCol="0">
            <a:spAutoFit/>
          </a:bodyPr>
          <a:lstStyle/>
          <a:p>
            <a:r>
              <a:rPr lang="en-US" dirty="0" smtClean="0"/>
              <a:t>25’</a:t>
            </a:r>
            <a:endParaRPr lang="en-US" dirty="0"/>
          </a:p>
        </p:txBody>
      </p:sp>
      <p:sp>
        <p:nvSpPr>
          <p:cNvPr id="30" name="Line Callout 1 29"/>
          <p:cNvSpPr/>
          <p:nvPr/>
        </p:nvSpPr>
        <p:spPr bwMode="auto">
          <a:xfrm>
            <a:off x="5334000" y="2816212"/>
            <a:ext cx="1578199" cy="1263674"/>
          </a:xfrm>
          <a:prstGeom prst="borderCallout1">
            <a:avLst>
              <a:gd name="adj1" fmla="val 18750"/>
              <a:gd name="adj2" fmla="val -8333"/>
              <a:gd name="adj3" fmla="val -10255"/>
              <a:gd name="adj4" fmla="val -113617"/>
            </a:avLst>
          </a:prstGeom>
          <a:noFill/>
          <a:ln w="9525" cap="flat" cmpd="sng" algn="ctr">
            <a:solidFill>
              <a:schemeClr val="tx1"/>
            </a:solidFill>
            <a:prstDash val="solid"/>
            <a:miter lim="800000"/>
            <a:headEnd type="none" w="med" len="med"/>
            <a:tailEnd type="arrow"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Approximate center of rolling pattern overlap</a:t>
            </a:r>
          </a:p>
        </p:txBody>
      </p:sp>
      <p:sp>
        <p:nvSpPr>
          <p:cNvPr id="31" name="TextBox 30"/>
          <p:cNvSpPr txBox="1"/>
          <p:nvPr/>
        </p:nvSpPr>
        <p:spPr>
          <a:xfrm>
            <a:off x="762000" y="133350"/>
            <a:ext cx="6934200" cy="400110"/>
          </a:xfrm>
          <a:prstGeom prst="rect">
            <a:avLst/>
          </a:prstGeom>
          <a:solidFill>
            <a:schemeClr val="tx1"/>
          </a:solidFill>
        </p:spPr>
        <p:txBody>
          <a:bodyPr wrap="square" rtlCol="0">
            <a:spAutoFit/>
          </a:bodyPr>
          <a:lstStyle/>
          <a:p>
            <a:pPr algn="ctr"/>
            <a:r>
              <a:rPr lang="en-US" sz="2000" dirty="0" smtClean="0">
                <a:solidFill>
                  <a:schemeClr val="bg1"/>
                </a:solidFill>
              </a:rPr>
              <a:t>Paving Direction</a:t>
            </a:r>
            <a:endParaRPr lang="en-US" sz="2000" dirty="0">
              <a:solidFill>
                <a:schemeClr val="bg1"/>
              </a:solidFill>
            </a:endParaRPr>
          </a:p>
        </p:txBody>
      </p:sp>
      <p:cxnSp>
        <p:nvCxnSpPr>
          <p:cNvPr id="33" name="Straight Arrow Connector 32"/>
          <p:cNvCxnSpPr/>
          <p:nvPr/>
        </p:nvCxnSpPr>
        <p:spPr bwMode="auto">
          <a:xfrm flipV="1">
            <a:off x="2133600" y="172087"/>
            <a:ext cx="0" cy="254094"/>
          </a:xfrm>
          <a:prstGeom prst="straightConnector1">
            <a:avLst/>
          </a:prstGeom>
          <a:solidFill>
            <a:schemeClr val="accent1"/>
          </a:solidFill>
          <a:ln w="63500" cap="flat" cmpd="sng" algn="ctr">
            <a:solidFill>
              <a:schemeClr val="bg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6400800" y="184056"/>
            <a:ext cx="0" cy="254094"/>
          </a:xfrm>
          <a:prstGeom prst="straightConnector1">
            <a:avLst/>
          </a:prstGeom>
          <a:solidFill>
            <a:schemeClr val="accent1"/>
          </a:solidFill>
          <a:ln w="63500" cap="flat" cmpd="sng" algn="ctr">
            <a:solidFill>
              <a:schemeClr val="bg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407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xfrm>
            <a:off x="0" y="0"/>
            <a:ext cx="8458200" cy="685800"/>
          </a:xfrm>
        </p:spPr>
        <p:txBody>
          <a:bodyPr/>
          <a:lstStyle/>
          <a:p>
            <a:pPr algn="ctr"/>
            <a:r>
              <a:rPr lang="en-US" b="1" i="1" dirty="0" smtClean="0"/>
              <a:t>In The Past…</a:t>
            </a:r>
            <a:endParaRPr lang="en-US" b="1" i="1" dirty="0"/>
          </a:p>
        </p:txBody>
      </p:sp>
      <p:sp>
        <p:nvSpPr>
          <p:cNvPr id="928771" name="AutoShape 3" descr="Water droplets"/>
          <p:cNvSpPr>
            <a:spLocks noChangeArrowheads="1"/>
          </p:cNvSpPr>
          <p:nvPr/>
        </p:nvSpPr>
        <p:spPr bwMode="auto">
          <a:xfrm>
            <a:off x="685800" y="1085850"/>
            <a:ext cx="7086600" cy="3543300"/>
          </a:xfrm>
          <a:prstGeom prst="triangle">
            <a:avLst>
              <a:gd name="adj" fmla="val 50000"/>
            </a:avLst>
          </a:prstGeom>
          <a:blipFill dpi="0" rotWithShape="0">
            <a:blip r:embed="rId3">
              <a:alphaModFix amt="50000"/>
            </a:blip>
            <a:srcRect/>
            <a:tile tx="0" ty="0" sx="100000" sy="100000" flip="none" algn="tl"/>
          </a:bli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72" name="Text Box 4"/>
          <p:cNvSpPr txBox="1">
            <a:spLocks noChangeArrowheads="1"/>
          </p:cNvSpPr>
          <p:nvPr/>
        </p:nvSpPr>
        <p:spPr bwMode="auto">
          <a:xfrm>
            <a:off x="3276600" y="6858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0000"/>
                </a:solidFill>
              </a:rPr>
              <a:t>Quality Control</a:t>
            </a:r>
          </a:p>
        </p:txBody>
      </p:sp>
      <p:sp>
        <p:nvSpPr>
          <p:cNvPr id="928773" name="Text Box 5"/>
          <p:cNvSpPr txBox="1">
            <a:spLocks noChangeArrowheads="1"/>
          </p:cNvSpPr>
          <p:nvPr/>
        </p:nvSpPr>
        <p:spPr bwMode="auto">
          <a:xfrm>
            <a:off x="228600" y="46863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0000CC"/>
                </a:solidFill>
              </a:rPr>
              <a:t>Plant</a:t>
            </a:r>
          </a:p>
        </p:txBody>
      </p:sp>
      <p:sp>
        <p:nvSpPr>
          <p:cNvPr id="928774" name="Text Box 6"/>
          <p:cNvSpPr txBox="1">
            <a:spLocks noChangeArrowheads="1"/>
          </p:cNvSpPr>
          <p:nvPr/>
        </p:nvSpPr>
        <p:spPr bwMode="auto">
          <a:xfrm>
            <a:off x="7391400" y="46863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t>Road</a:t>
            </a:r>
          </a:p>
        </p:txBody>
      </p:sp>
      <p:sp>
        <p:nvSpPr>
          <p:cNvPr id="928775" name="Line 7"/>
          <p:cNvSpPr>
            <a:spLocks noChangeShapeType="1"/>
          </p:cNvSpPr>
          <p:nvPr/>
        </p:nvSpPr>
        <p:spPr bwMode="auto">
          <a:xfrm flipV="1">
            <a:off x="685800" y="4057650"/>
            <a:ext cx="609600" cy="571500"/>
          </a:xfrm>
          <a:prstGeom prst="line">
            <a:avLst/>
          </a:prstGeom>
          <a:noFill/>
          <a:ln w="8890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76" name="Line 8"/>
          <p:cNvSpPr>
            <a:spLocks noChangeShapeType="1"/>
          </p:cNvSpPr>
          <p:nvPr/>
        </p:nvSpPr>
        <p:spPr bwMode="auto">
          <a:xfrm flipV="1">
            <a:off x="685800" y="4629150"/>
            <a:ext cx="990600" cy="0"/>
          </a:xfrm>
          <a:prstGeom prst="line">
            <a:avLst/>
          </a:prstGeom>
          <a:noFill/>
          <a:ln w="8890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77" name="Line 9"/>
          <p:cNvSpPr>
            <a:spLocks noChangeShapeType="1"/>
          </p:cNvSpPr>
          <p:nvPr/>
        </p:nvSpPr>
        <p:spPr bwMode="auto">
          <a:xfrm flipH="1" flipV="1">
            <a:off x="7162800" y="4057650"/>
            <a:ext cx="609600" cy="571500"/>
          </a:xfrm>
          <a:prstGeom prst="line">
            <a:avLst/>
          </a:prstGeom>
          <a:noFill/>
          <a:ln w="8890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78" name="Line 10"/>
          <p:cNvSpPr>
            <a:spLocks noChangeShapeType="1"/>
          </p:cNvSpPr>
          <p:nvPr/>
        </p:nvSpPr>
        <p:spPr bwMode="auto">
          <a:xfrm flipV="1">
            <a:off x="6781800" y="4629150"/>
            <a:ext cx="990600" cy="0"/>
          </a:xfrm>
          <a:prstGeom prst="line">
            <a:avLst/>
          </a:prstGeom>
          <a:noFill/>
          <a:ln w="88900">
            <a:solidFill>
              <a:srgbClr val="FF0000"/>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79" name="Line 11"/>
          <p:cNvSpPr>
            <a:spLocks noChangeShapeType="1"/>
          </p:cNvSpPr>
          <p:nvPr/>
        </p:nvSpPr>
        <p:spPr bwMode="auto">
          <a:xfrm flipV="1">
            <a:off x="3657600" y="1085850"/>
            <a:ext cx="533400" cy="571500"/>
          </a:xfrm>
          <a:prstGeom prst="line">
            <a:avLst/>
          </a:prstGeom>
          <a:noFill/>
          <a:ln w="88900">
            <a:solidFill>
              <a:srgbClr val="FF0000"/>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80" name="Line 12"/>
          <p:cNvSpPr>
            <a:spLocks noChangeShapeType="1"/>
          </p:cNvSpPr>
          <p:nvPr/>
        </p:nvSpPr>
        <p:spPr bwMode="auto">
          <a:xfrm flipH="1" flipV="1">
            <a:off x="4191000" y="1085850"/>
            <a:ext cx="609600" cy="571500"/>
          </a:xfrm>
          <a:prstGeom prst="line">
            <a:avLst/>
          </a:prstGeom>
          <a:noFill/>
          <a:ln w="88900">
            <a:solidFill>
              <a:srgbClr val="FF0000"/>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781" name="WordArt 13"/>
          <p:cNvSpPr>
            <a:spLocks noChangeAspect="1" noChangeArrowheads="1" noChangeShapeType="1" noTextEdit="1"/>
          </p:cNvSpPr>
          <p:nvPr/>
        </p:nvSpPr>
        <p:spPr bwMode="auto">
          <a:xfrm>
            <a:off x="2590801" y="2971792"/>
            <a:ext cx="2865125" cy="83972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dirty="0">
                <a:ln w="9525">
                  <a:round/>
                  <a:headEnd/>
                  <a:tailEnd/>
                </a:ln>
                <a:gradFill rotWithShape="0">
                  <a:gsLst>
                    <a:gs pos="0">
                      <a:srgbClr val="FFE701"/>
                    </a:gs>
                    <a:gs pos="100000">
                      <a:srgbClr val="FE3E02"/>
                    </a:gs>
                  </a:gsLst>
                  <a:lin ang="5400000" scaled="1"/>
                </a:gradFill>
                <a:latin typeface="Impact"/>
              </a:rPr>
              <a:t>QC </a:t>
            </a:r>
            <a:r>
              <a:rPr lang="en-US" sz="3600" kern="10" dirty="0" smtClean="0">
                <a:ln w="9525">
                  <a:round/>
                  <a:headEnd/>
                  <a:tailEnd/>
                </a:ln>
                <a:gradFill rotWithShape="0">
                  <a:gsLst>
                    <a:gs pos="0">
                      <a:srgbClr val="FFE701"/>
                    </a:gs>
                    <a:gs pos="100000">
                      <a:srgbClr val="FE3E02"/>
                    </a:gs>
                  </a:gsLst>
                  <a:lin ang="5400000" scaled="1"/>
                </a:gradFill>
                <a:latin typeface="Impact"/>
              </a:rPr>
              <a:t>Manager</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7094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2135643" y="1662153"/>
            <a:ext cx="1343276" cy="1014238"/>
          </a:xfrm>
          <a:custGeom>
            <a:avLst/>
            <a:gdLst>
              <a:gd name="connsiteX0" fmla="*/ 40775 w 1343276"/>
              <a:gd name="connsiteY0" fmla="*/ 154582 h 1352317"/>
              <a:gd name="connsiteX1" fmla="*/ 543051 w 1343276"/>
              <a:gd name="connsiteY1" fmla="*/ 35 h 1352317"/>
              <a:gd name="connsiteX2" fmla="*/ 1122600 w 1343276"/>
              <a:gd name="connsiteY2" fmla="*/ 141703 h 1352317"/>
              <a:gd name="connsiteX3" fmla="*/ 1341541 w 1343276"/>
              <a:gd name="connsiteY3" fmla="*/ 283371 h 1352317"/>
              <a:gd name="connsiteX4" fmla="*/ 1212753 w 1343276"/>
              <a:gd name="connsiteY4" fmla="*/ 811404 h 1352317"/>
              <a:gd name="connsiteX5" fmla="*/ 993812 w 1343276"/>
              <a:gd name="connsiteY5" fmla="*/ 1133376 h 1352317"/>
              <a:gd name="connsiteX6" fmla="*/ 658961 w 1343276"/>
              <a:gd name="connsiteY6" fmla="*/ 1352317 h 1352317"/>
              <a:gd name="connsiteX7" fmla="*/ 349868 w 1343276"/>
              <a:gd name="connsiteY7" fmla="*/ 1133376 h 1352317"/>
              <a:gd name="connsiteX8" fmla="*/ 130927 w 1343276"/>
              <a:gd name="connsiteY8" fmla="*/ 785647 h 1352317"/>
              <a:gd name="connsiteX9" fmla="*/ 40775 w 1343276"/>
              <a:gd name="connsiteY9" fmla="*/ 476554 h 1352317"/>
              <a:gd name="connsiteX10" fmla="*/ 40775 w 1343276"/>
              <a:gd name="connsiteY10" fmla="*/ 154582 h 13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3276" h="1352317">
                <a:moveTo>
                  <a:pt x="40775" y="154582"/>
                </a:moveTo>
                <a:cubicBezTo>
                  <a:pt x="124488" y="75162"/>
                  <a:pt x="362747" y="2181"/>
                  <a:pt x="543051" y="35"/>
                </a:cubicBezTo>
                <a:cubicBezTo>
                  <a:pt x="723355" y="-2111"/>
                  <a:pt x="989518" y="94480"/>
                  <a:pt x="1122600" y="141703"/>
                </a:cubicBezTo>
                <a:cubicBezTo>
                  <a:pt x="1255682" y="188926"/>
                  <a:pt x="1326516" y="171754"/>
                  <a:pt x="1341541" y="283371"/>
                </a:cubicBezTo>
                <a:cubicBezTo>
                  <a:pt x="1356566" y="394988"/>
                  <a:pt x="1270708" y="669737"/>
                  <a:pt x="1212753" y="811404"/>
                </a:cubicBezTo>
                <a:cubicBezTo>
                  <a:pt x="1154798" y="953072"/>
                  <a:pt x="1086111" y="1043224"/>
                  <a:pt x="993812" y="1133376"/>
                </a:cubicBezTo>
                <a:cubicBezTo>
                  <a:pt x="901513" y="1223528"/>
                  <a:pt x="766285" y="1352317"/>
                  <a:pt x="658961" y="1352317"/>
                </a:cubicBezTo>
                <a:cubicBezTo>
                  <a:pt x="551637" y="1352317"/>
                  <a:pt x="437874" y="1227821"/>
                  <a:pt x="349868" y="1133376"/>
                </a:cubicBezTo>
                <a:cubicBezTo>
                  <a:pt x="261862" y="1038931"/>
                  <a:pt x="182443" y="895117"/>
                  <a:pt x="130927" y="785647"/>
                </a:cubicBezTo>
                <a:cubicBezTo>
                  <a:pt x="79412" y="676177"/>
                  <a:pt x="55800" y="579585"/>
                  <a:pt x="40775" y="476554"/>
                </a:cubicBezTo>
                <a:cubicBezTo>
                  <a:pt x="25750" y="373523"/>
                  <a:pt x="-42938" y="234002"/>
                  <a:pt x="40775" y="154582"/>
                </a:cubicBezTo>
                <a:close/>
              </a:path>
            </a:pathLst>
          </a:custGeom>
          <a:solidFill>
            <a:srgbClr val="00FF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Oval 1"/>
          <p:cNvSpPr/>
          <p:nvPr/>
        </p:nvSpPr>
        <p:spPr bwMode="auto">
          <a:xfrm>
            <a:off x="1036101" y="971550"/>
            <a:ext cx="2445912" cy="1807067"/>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8770" name="Rectangle 2"/>
          <p:cNvSpPr>
            <a:spLocks noGrp="1" noChangeArrowheads="1"/>
          </p:cNvSpPr>
          <p:nvPr>
            <p:ph type="title"/>
          </p:nvPr>
        </p:nvSpPr>
        <p:spPr>
          <a:xfrm>
            <a:off x="0" y="0"/>
            <a:ext cx="8458200" cy="800100"/>
          </a:xfrm>
        </p:spPr>
        <p:txBody>
          <a:bodyPr/>
          <a:lstStyle/>
          <a:p>
            <a:pPr algn="ctr"/>
            <a:r>
              <a:rPr lang="en-US" b="1" i="1" dirty="0" smtClean="0"/>
              <a:t>Functioning as a TEAM!</a:t>
            </a:r>
            <a:endParaRPr lang="en-US" b="1" i="1" dirty="0"/>
          </a:p>
        </p:txBody>
      </p:sp>
      <p:sp>
        <p:nvSpPr>
          <p:cNvPr id="928772" name="Text Box 4"/>
          <p:cNvSpPr txBox="1">
            <a:spLocks noChangeArrowheads="1"/>
          </p:cNvSpPr>
          <p:nvPr/>
        </p:nvSpPr>
        <p:spPr bwMode="auto">
          <a:xfrm>
            <a:off x="5419535" y="1493359"/>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FF0000"/>
                </a:solidFill>
              </a:rPr>
              <a:t>Quality Control</a:t>
            </a:r>
          </a:p>
        </p:txBody>
      </p:sp>
      <p:sp>
        <p:nvSpPr>
          <p:cNvPr id="928773" name="Text Box 5"/>
          <p:cNvSpPr txBox="1">
            <a:spLocks noChangeArrowheads="1"/>
          </p:cNvSpPr>
          <p:nvPr/>
        </p:nvSpPr>
        <p:spPr bwMode="auto">
          <a:xfrm>
            <a:off x="5867400" y="2075725"/>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smtClean="0">
                <a:solidFill>
                  <a:srgbClr val="0000CC"/>
                </a:solidFill>
              </a:rPr>
              <a:t>Production</a:t>
            </a:r>
            <a:endParaRPr lang="en-US" b="1" dirty="0">
              <a:solidFill>
                <a:srgbClr val="0000CC"/>
              </a:solidFill>
            </a:endParaRPr>
          </a:p>
        </p:txBody>
      </p:sp>
      <p:sp>
        <p:nvSpPr>
          <p:cNvPr id="928774" name="Text Box 6"/>
          <p:cNvSpPr txBox="1">
            <a:spLocks noChangeArrowheads="1"/>
          </p:cNvSpPr>
          <p:nvPr/>
        </p:nvSpPr>
        <p:spPr bwMode="auto">
          <a:xfrm>
            <a:off x="5815772" y="2636359"/>
            <a:ext cx="160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smtClean="0"/>
              <a:t>Placement</a:t>
            </a:r>
            <a:endParaRPr lang="en-US" b="1" dirty="0"/>
          </a:p>
        </p:txBody>
      </p:sp>
      <p:sp>
        <p:nvSpPr>
          <p:cNvPr id="15" name="Oval 14"/>
          <p:cNvSpPr/>
          <p:nvPr/>
        </p:nvSpPr>
        <p:spPr bwMode="auto">
          <a:xfrm>
            <a:off x="2158172" y="981612"/>
            <a:ext cx="2445912" cy="1807067"/>
          </a:xfrm>
          <a:prstGeom prst="ellipse">
            <a:avLst/>
          </a:prstGeom>
          <a:noFill/>
          <a:ln w="50800" cap="flat" cmpd="sng" algn="ctr">
            <a:solidFill>
              <a:srgbClr val="0033CC"/>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1516375" y="1679083"/>
            <a:ext cx="2445912" cy="1807067"/>
          </a:xfrm>
          <a:prstGeom prst="ellipse">
            <a:avLst/>
          </a:prstGeom>
          <a:noFill/>
          <a:ln w="508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2"/>
          <p:cNvSpPr txBox="1">
            <a:spLocks noChangeArrowheads="1"/>
          </p:cNvSpPr>
          <p:nvPr/>
        </p:nvSpPr>
        <p:spPr bwMode="auto">
          <a:xfrm>
            <a:off x="0" y="3638550"/>
            <a:ext cx="8458199" cy="56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b="1" i="1" u="sng" kern="0" dirty="0" smtClean="0">
                <a:solidFill>
                  <a:srgbClr val="FF0000"/>
                </a:solidFill>
              </a:rPr>
              <a:t>Clarify</a:t>
            </a:r>
            <a:r>
              <a:rPr lang="en-US" sz="3600" b="1" i="1" kern="0" dirty="0" smtClean="0">
                <a:solidFill>
                  <a:srgbClr val="FF0000"/>
                </a:solidFill>
              </a:rPr>
              <a:t> </a:t>
            </a:r>
            <a:r>
              <a:rPr lang="en-US" sz="3600" b="1" i="1" kern="0" dirty="0" smtClean="0">
                <a:solidFill>
                  <a:schemeClr val="tx1"/>
                </a:solidFill>
              </a:rPr>
              <a:t>QC and Everyone’s </a:t>
            </a:r>
            <a:r>
              <a:rPr lang="en-US" sz="3600" b="1" i="1" kern="0" dirty="0" smtClean="0">
                <a:solidFill>
                  <a:srgbClr val="FF0000"/>
                </a:solidFill>
              </a:rPr>
              <a:t>Role</a:t>
            </a:r>
            <a:endParaRPr lang="en-US" sz="3600" b="1" i="1" kern="0" dirty="0">
              <a:solidFill>
                <a:schemeClr val="tx1"/>
              </a:solidFill>
            </a:endParaRPr>
          </a:p>
        </p:txBody>
      </p:sp>
      <p:sp>
        <p:nvSpPr>
          <p:cNvPr id="14" name="Rectangle 2"/>
          <p:cNvSpPr txBox="1">
            <a:spLocks noChangeArrowheads="1"/>
          </p:cNvSpPr>
          <p:nvPr/>
        </p:nvSpPr>
        <p:spPr bwMode="auto">
          <a:xfrm>
            <a:off x="0" y="4324350"/>
            <a:ext cx="8458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000" b="1" i="1" kern="0" dirty="0" smtClean="0">
                <a:solidFill>
                  <a:schemeClr val="tx1"/>
                </a:solidFill>
              </a:rPr>
              <a:t>Train </a:t>
            </a:r>
            <a:r>
              <a:rPr lang="en-US" sz="2000" b="1" i="1" kern="0" dirty="0">
                <a:solidFill>
                  <a:schemeClr val="tx1"/>
                </a:solidFill>
              </a:rPr>
              <a:t>them, </a:t>
            </a:r>
            <a:r>
              <a:rPr lang="en-US" sz="2000" b="1" i="1" kern="0" dirty="0" smtClean="0">
                <a:solidFill>
                  <a:schemeClr val="tx1"/>
                </a:solidFill>
              </a:rPr>
              <a:t>Enable </a:t>
            </a:r>
            <a:r>
              <a:rPr lang="en-US" sz="2000" b="1" i="1" kern="0" dirty="0">
                <a:solidFill>
                  <a:schemeClr val="tx1"/>
                </a:solidFill>
              </a:rPr>
              <a:t>them, </a:t>
            </a:r>
            <a:r>
              <a:rPr lang="en-US" sz="2000" b="1" i="1" kern="0" dirty="0" smtClean="0">
                <a:solidFill>
                  <a:schemeClr val="tx1"/>
                </a:solidFill>
              </a:rPr>
              <a:t>and Support them </a:t>
            </a:r>
            <a:endParaRPr lang="en-US" sz="2000" b="1" i="1" kern="0" dirty="0">
              <a:solidFill>
                <a:schemeClr val="tx1"/>
              </a:solidFill>
            </a:endParaRPr>
          </a:p>
        </p:txBody>
      </p:sp>
    </p:spTree>
    <p:extLst>
      <p:ext uri="{BB962C8B-B14F-4D97-AF65-F5344CB8AC3E}">
        <p14:creationId xmlns:p14="http://schemas.microsoft.com/office/powerpoint/2010/main" val="3680674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650"/>
            <a:ext cx="8458200" cy="1333500"/>
          </a:xfrm>
        </p:spPr>
        <p:txBody>
          <a:bodyPr/>
          <a:lstStyle/>
          <a:p>
            <a:pPr algn="ctr"/>
            <a:r>
              <a:rPr lang="en-US" sz="6000" b="1" dirty="0" smtClean="0">
                <a:solidFill>
                  <a:srgbClr val="FF0000"/>
                </a:solidFill>
              </a:rPr>
              <a:t>Thank You!</a:t>
            </a:r>
            <a:endParaRPr lang="en-US" dirty="0">
              <a:solidFill>
                <a:srgbClr val="FF0000"/>
              </a:solidFill>
            </a:endParaRPr>
          </a:p>
        </p:txBody>
      </p:sp>
      <p:sp>
        <p:nvSpPr>
          <p:cNvPr id="3" name="Title 1"/>
          <p:cNvSpPr txBox="1">
            <a:spLocks/>
          </p:cNvSpPr>
          <p:nvPr/>
        </p:nvSpPr>
        <p:spPr>
          <a:xfrm>
            <a:off x="22761" y="2647950"/>
            <a:ext cx="8458200" cy="13335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dirty="0"/>
          </a:p>
        </p:txBody>
      </p:sp>
      <p:sp>
        <p:nvSpPr>
          <p:cNvPr id="4" name="Title 1"/>
          <p:cNvSpPr txBox="1">
            <a:spLocks/>
          </p:cNvSpPr>
          <p:nvPr/>
        </p:nvSpPr>
        <p:spPr>
          <a:xfrm>
            <a:off x="0" y="2419350"/>
            <a:ext cx="8458200" cy="2057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400" b="1" i="1" dirty="0" smtClean="0">
                <a:solidFill>
                  <a:schemeClr val="tx1"/>
                </a:solidFill>
              </a:rPr>
              <a:t>Bill Pine</a:t>
            </a:r>
          </a:p>
          <a:p>
            <a:pPr algn="ctr"/>
            <a:r>
              <a:rPr lang="en-US" sz="2000" b="1" i="1" dirty="0" smtClean="0">
                <a:solidFill>
                  <a:schemeClr val="tx1"/>
                </a:solidFill>
              </a:rPr>
              <a:t>QC Director of Asphalt Technology</a:t>
            </a:r>
          </a:p>
          <a:p>
            <a:pPr algn="ctr"/>
            <a:r>
              <a:rPr lang="en-US" sz="2000" b="1" i="1" dirty="0" smtClean="0">
                <a:solidFill>
                  <a:schemeClr val="tx1"/>
                </a:solidFill>
              </a:rPr>
              <a:t>Heritage Construction &amp; Materials</a:t>
            </a:r>
          </a:p>
          <a:p>
            <a:pPr algn="ctr"/>
            <a:r>
              <a:rPr lang="en-US" sz="2000" b="1" i="1" dirty="0" smtClean="0">
                <a:hlinkClick r:id="rId3"/>
              </a:rPr>
              <a:t>billp@thgrp.com</a:t>
            </a:r>
            <a:endParaRPr lang="en-US" sz="2000" b="1" i="1" dirty="0" smtClean="0"/>
          </a:p>
          <a:p>
            <a:pPr algn="ctr"/>
            <a:r>
              <a:rPr lang="en-US" sz="2000" b="1" i="1" dirty="0" smtClean="0">
                <a:solidFill>
                  <a:schemeClr val="tx1"/>
                </a:solidFill>
              </a:rPr>
              <a:t>(217) 840-4173</a:t>
            </a:r>
            <a:endParaRPr lang="en-US" sz="2000" i="1" dirty="0">
              <a:solidFill>
                <a:schemeClr val="tx1"/>
              </a:solidFill>
            </a:endParaRPr>
          </a:p>
        </p:txBody>
      </p:sp>
    </p:spTree>
    <p:extLst>
      <p:ext uri="{BB962C8B-B14F-4D97-AF65-F5344CB8AC3E}">
        <p14:creationId xmlns:p14="http://schemas.microsoft.com/office/powerpoint/2010/main" val="3178170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8458200" cy="895350"/>
          </a:xfrm>
        </p:spPr>
        <p:txBody>
          <a:bodyPr/>
          <a:lstStyle/>
          <a:p>
            <a:pPr algn="ctr"/>
            <a:r>
              <a:rPr lang="en-US" dirty="0" smtClean="0"/>
              <a:t>Defining </a:t>
            </a:r>
            <a:r>
              <a:rPr lang="en-US" b="1" dirty="0" smtClean="0"/>
              <a:t>Process</a:t>
            </a:r>
            <a:r>
              <a:rPr lang="en-US" dirty="0" smtClean="0"/>
              <a:t> Control</a:t>
            </a:r>
            <a:endParaRPr lang="en-US" dirty="0"/>
          </a:p>
        </p:txBody>
      </p:sp>
      <p:sp>
        <p:nvSpPr>
          <p:cNvPr id="50179" name="Rectangle 3"/>
          <p:cNvSpPr>
            <a:spLocks noGrp="1" noChangeArrowheads="1"/>
          </p:cNvSpPr>
          <p:nvPr>
            <p:ph type="body" idx="1"/>
          </p:nvPr>
        </p:nvSpPr>
        <p:spPr>
          <a:xfrm>
            <a:off x="0" y="1314450"/>
            <a:ext cx="8458200" cy="3600450"/>
          </a:xfrm>
        </p:spPr>
        <p:txBody>
          <a:bodyPr>
            <a:normAutofit/>
          </a:bodyPr>
          <a:lstStyle/>
          <a:p>
            <a:pPr>
              <a:lnSpc>
                <a:spcPct val="90000"/>
              </a:lnSpc>
              <a:buFontTx/>
              <a:buNone/>
            </a:pPr>
            <a:r>
              <a:rPr lang="en-US" sz="3600" b="1" dirty="0" smtClean="0"/>
              <a:t>“</a:t>
            </a:r>
            <a:r>
              <a:rPr lang="en-US" sz="3600" b="1" i="1" dirty="0" smtClean="0"/>
              <a:t>Activities involved in </a:t>
            </a:r>
            <a:r>
              <a:rPr lang="en-US" sz="3600" b="1" i="1" u="sng" dirty="0" smtClean="0"/>
              <a:t>ensuring</a:t>
            </a:r>
            <a:r>
              <a:rPr lang="en-US" sz="3600" b="1" i="1" dirty="0" smtClean="0"/>
              <a:t> a process is predictable, stable, and consistently operating at the target level of performance with only </a:t>
            </a:r>
            <a:r>
              <a:rPr lang="en-US" sz="3600" b="1" i="1" u="sng" dirty="0" smtClean="0">
                <a:solidFill>
                  <a:srgbClr val="FF0000"/>
                </a:solidFill>
              </a:rPr>
              <a:t>normal</a:t>
            </a:r>
            <a:r>
              <a:rPr lang="en-US" sz="3600" b="1" i="1" dirty="0" smtClean="0">
                <a:solidFill>
                  <a:srgbClr val="FF0000"/>
                </a:solidFill>
              </a:rPr>
              <a:t> </a:t>
            </a:r>
            <a:r>
              <a:rPr lang="en-US" sz="3600" b="1" i="1" dirty="0" smtClean="0"/>
              <a:t>variation.”</a:t>
            </a:r>
            <a:endParaRPr lang="en-US" sz="3600" b="1" i="1" dirty="0"/>
          </a:p>
          <a:p>
            <a:pPr algn="ctr">
              <a:lnSpc>
                <a:spcPct val="90000"/>
              </a:lnSpc>
              <a:buFontTx/>
              <a:buNone/>
            </a:pPr>
            <a:endParaRPr lang="en-US" sz="2000" i="1" dirty="0"/>
          </a:p>
          <a:p>
            <a:pPr algn="ctr">
              <a:lnSpc>
                <a:spcPct val="90000"/>
              </a:lnSpc>
              <a:buFontTx/>
              <a:buNone/>
            </a:pPr>
            <a:r>
              <a:rPr lang="en-US" sz="1800" i="1" dirty="0" smtClean="0"/>
              <a:t>BusinessDictionary.com</a:t>
            </a:r>
            <a:endParaRPr lang="en-US" sz="1800" i="1" dirty="0"/>
          </a:p>
        </p:txBody>
      </p:sp>
    </p:spTree>
    <p:extLst>
      <p:ext uri="{BB962C8B-B14F-4D97-AF65-F5344CB8AC3E}">
        <p14:creationId xmlns:p14="http://schemas.microsoft.com/office/powerpoint/2010/main" val="267076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0" name="Rectangle 12"/>
          <p:cNvSpPr>
            <a:spLocks noGrp="1" noChangeArrowheads="1"/>
          </p:cNvSpPr>
          <p:nvPr>
            <p:ph type="title"/>
          </p:nvPr>
        </p:nvSpPr>
        <p:spPr>
          <a:xfrm>
            <a:off x="0" y="0"/>
            <a:ext cx="8458200" cy="914400"/>
          </a:xfrm>
        </p:spPr>
        <p:txBody>
          <a:bodyPr/>
          <a:lstStyle/>
          <a:p>
            <a:pPr algn="ctr"/>
            <a:r>
              <a:rPr lang="en-US" dirty="0"/>
              <a:t>How Do You </a:t>
            </a:r>
            <a:r>
              <a:rPr lang="en-US" dirty="0">
                <a:solidFill>
                  <a:srgbClr val="FF0000"/>
                </a:solidFill>
              </a:rPr>
              <a:t>Define</a:t>
            </a:r>
            <a:r>
              <a:rPr lang="en-US" dirty="0"/>
              <a:t> QC?</a:t>
            </a:r>
          </a:p>
        </p:txBody>
      </p:sp>
      <p:sp>
        <p:nvSpPr>
          <p:cNvPr id="53261" name="Rectangle 13"/>
          <p:cNvSpPr>
            <a:spLocks noGrp="1" noChangeArrowheads="1"/>
          </p:cNvSpPr>
          <p:nvPr>
            <p:ph type="body" sz="half" idx="1"/>
          </p:nvPr>
        </p:nvSpPr>
        <p:spPr>
          <a:xfrm>
            <a:off x="457200" y="1110234"/>
            <a:ext cx="4191000" cy="3442716"/>
          </a:xfrm>
        </p:spPr>
        <p:txBody>
          <a:bodyPr>
            <a:normAutofit/>
          </a:bodyPr>
          <a:lstStyle/>
          <a:p>
            <a:r>
              <a:rPr lang="en-US" sz="2600" dirty="0"/>
              <a:t>It’s not </a:t>
            </a:r>
            <a:r>
              <a:rPr lang="en-US" sz="2600" b="1" dirty="0"/>
              <a:t>just</a:t>
            </a:r>
            <a:r>
              <a:rPr lang="en-US" sz="2600" dirty="0"/>
              <a:t> sample testing by </a:t>
            </a:r>
            <a:r>
              <a:rPr lang="en-US" sz="2600" b="1" dirty="0">
                <a:solidFill>
                  <a:srgbClr val="FF0000"/>
                </a:solidFill>
              </a:rPr>
              <a:t>QC</a:t>
            </a:r>
            <a:r>
              <a:rPr lang="en-US" sz="2600" dirty="0"/>
              <a:t> personnel</a:t>
            </a:r>
            <a:r>
              <a:rPr lang="en-US" sz="2600" dirty="0" smtClean="0"/>
              <a:t>!</a:t>
            </a:r>
            <a:endParaRPr lang="en-US" sz="2600" dirty="0"/>
          </a:p>
          <a:p>
            <a:r>
              <a:rPr lang="en-US" sz="2600" b="1" i="1" dirty="0"/>
              <a:t>Everyone</a:t>
            </a:r>
            <a:r>
              <a:rPr lang="en-US" sz="2600" dirty="0"/>
              <a:t> plays a </a:t>
            </a:r>
            <a:r>
              <a:rPr lang="en-US" sz="2600" dirty="0" smtClean="0"/>
              <a:t>role</a:t>
            </a:r>
          </a:p>
          <a:p>
            <a:pPr lvl="1"/>
            <a:r>
              <a:rPr lang="en-US" sz="2200" b="1" dirty="0" smtClean="0">
                <a:solidFill>
                  <a:srgbClr val="FF0000"/>
                </a:solidFill>
              </a:rPr>
              <a:t>Quality Control</a:t>
            </a:r>
          </a:p>
          <a:p>
            <a:pPr lvl="1"/>
            <a:r>
              <a:rPr lang="en-US" sz="2200" b="1" dirty="0" smtClean="0">
                <a:solidFill>
                  <a:srgbClr val="0000CC"/>
                </a:solidFill>
              </a:rPr>
              <a:t>Production</a:t>
            </a:r>
            <a:endParaRPr lang="en-US" sz="2200" b="1" dirty="0">
              <a:solidFill>
                <a:srgbClr val="0000CC"/>
              </a:solidFill>
            </a:endParaRPr>
          </a:p>
          <a:p>
            <a:pPr lvl="1"/>
            <a:r>
              <a:rPr lang="en-US" sz="2200" b="1" dirty="0"/>
              <a:t>Placement</a:t>
            </a:r>
          </a:p>
        </p:txBody>
      </p:sp>
      <p:sp>
        <p:nvSpPr>
          <p:cNvPr id="53262" name="Rectangle 14"/>
          <p:cNvSpPr>
            <a:spLocks noGrp="1" noChangeArrowheads="1"/>
          </p:cNvSpPr>
          <p:nvPr>
            <p:ph type="body" sz="half" idx="2"/>
          </p:nvPr>
        </p:nvSpPr>
        <p:spPr>
          <a:xfrm>
            <a:off x="4648200" y="1200150"/>
            <a:ext cx="3733800" cy="3581400"/>
          </a:xfrm>
        </p:spPr>
        <p:txBody>
          <a:bodyPr>
            <a:normAutofit fontScale="92500" lnSpcReduction="10000"/>
          </a:bodyPr>
          <a:lstStyle/>
          <a:p>
            <a:pPr>
              <a:lnSpc>
                <a:spcPct val="90000"/>
              </a:lnSpc>
            </a:pPr>
            <a:r>
              <a:rPr lang="en-US" b="1" dirty="0"/>
              <a:t>Inspection</a:t>
            </a:r>
          </a:p>
          <a:p>
            <a:pPr lvl="1">
              <a:lnSpc>
                <a:spcPct val="90000"/>
              </a:lnSpc>
            </a:pPr>
            <a:r>
              <a:rPr lang="en-US" dirty="0"/>
              <a:t>Individual materials</a:t>
            </a:r>
          </a:p>
          <a:p>
            <a:pPr lvl="1">
              <a:lnSpc>
                <a:spcPct val="90000"/>
              </a:lnSpc>
            </a:pPr>
            <a:r>
              <a:rPr lang="en-US" dirty="0"/>
              <a:t>Mixture</a:t>
            </a:r>
          </a:p>
          <a:p>
            <a:pPr lvl="1">
              <a:lnSpc>
                <a:spcPct val="90000"/>
              </a:lnSpc>
            </a:pPr>
            <a:r>
              <a:rPr lang="en-US" dirty="0"/>
              <a:t>Processes</a:t>
            </a:r>
          </a:p>
          <a:p>
            <a:pPr lvl="1">
              <a:lnSpc>
                <a:spcPct val="90000"/>
              </a:lnSpc>
            </a:pPr>
            <a:r>
              <a:rPr lang="en-US" dirty="0"/>
              <a:t>Equipment</a:t>
            </a:r>
          </a:p>
          <a:p>
            <a:pPr>
              <a:lnSpc>
                <a:spcPct val="90000"/>
              </a:lnSpc>
            </a:pPr>
            <a:r>
              <a:rPr lang="en-US" b="1" dirty="0"/>
              <a:t>Analysis</a:t>
            </a:r>
          </a:p>
          <a:p>
            <a:pPr lvl="1">
              <a:lnSpc>
                <a:spcPct val="90000"/>
              </a:lnSpc>
            </a:pPr>
            <a:r>
              <a:rPr lang="en-US" dirty="0"/>
              <a:t>What’s wrong?</a:t>
            </a:r>
          </a:p>
          <a:p>
            <a:pPr lvl="1">
              <a:lnSpc>
                <a:spcPct val="90000"/>
              </a:lnSpc>
            </a:pPr>
            <a:r>
              <a:rPr lang="en-US" dirty="0"/>
              <a:t>What needs fixed?</a:t>
            </a:r>
          </a:p>
          <a:p>
            <a:pPr>
              <a:lnSpc>
                <a:spcPct val="90000"/>
              </a:lnSpc>
            </a:pPr>
            <a:r>
              <a:rPr lang="en-US" b="1" dirty="0"/>
              <a:t>Action</a:t>
            </a:r>
          </a:p>
          <a:p>
            <a:pPr lvl="1">
              <a:lnSpc>
                <a:spcPct val="90000"/>
              </a:lnSpc>
            </a:pPr>
            <a:r>
              <a:rPr lang="en-US" dirty="0" smtClean="0"/>
              <a:t>Proactive vs. Reactive</a:t>
            </a:r>
            <a:endParaRPr lang="en-US" dirty="0"/>
          </a:p>
        </p:txBody>
      </p:sp>
    </p:spTree>
    <p:extLst>
      <p:ext uri="{BB962C8B-B14F-4D97-AF65-F5344CB8AC3E}">
        <p14:creationId xmlns:p14="http://schemas.microsoft.com/office/powerpoint/2010/main" val="1760350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458200" cy="914400"/>
          </a:xfrm>
        </p:spPr>
        <p:txBody>
          <a:bodyPr/>
          <a:lstStyle/>
          <a:p>
            <a:pPr algn="ctr"/>
            <a:r>
              <a:rPr lang="en-US" b="1" dirty="0" smtClean="0">
                <a:solidFill>
                  <a:srgbClr val="FF0000"/>
                </a:solidFill>
              </a:rPr>
              <a:t>QC</a:t>
            </a:r>
            <a:r>
              <a:rPr lang="en-US" dirty="0" smtClean="0"/>
              <a:t> </a:t>
            </a:r>
            <a:r>
              <a:rPr lang="en-US" dirty="0"/>
              <a:t>– Misperception</a:t>
            </a:r>
          </a:p>
        </p:txBody>
      </p:sp>
      <p:sp>
        <p:nvSpPr>
          <p:cNvPr id="64515" name="Rectangle 3"/>
          <p:cNvSpPr>
            <a:spLocks noGrp="1" noChangeArrowheads="1"/>
          </p:cNvSpPr>
          <p:nvPr>
            <p:ph type="body" sz="half" idx="1"/>
          </p:nvPr>
        </p:nvSpPr>
        <p:spPr>
          <a:xfrm>
            <a:off x="457200" y="1123950"/>
            <a:ext cx="7010400" cy="3657600"/>
          </a:xfrm>
        </p:spPr>
        <p:txBody>
          <a:bodyPr>
            <a:noAutofit/>
          </a:bodyPr>
          <a:lstStyle/>
          <a:p>
            <a:r>
              <a:rPr lang="en-US" sz="2600" dirty="0"/>
              <a:t>It’s not just </a:t>
            </a:r>
            <a:r>
              <a:rPr lang="en-US" sz="2600" b="1" i="1" dirty="0"/>
              <a:t>mixture</a:t>
            </a:r>
            <a:r>
              <a:rPr lang="en-US" sz="2600" dirty="0"/>
              <a:t> testing!</a:t>
            </a:r>
          </a:p>
          <a:p>
            <a:pPr lvl="1"/>
            <a:r>
              <a:rPr lang="en-US" sz="2200" dirty="0" smtClean="0"/>
              <a:t>Mix </a:t>
            </a:r>
            <a:r>
              <a:rPr lang="en-US" sz="2200" dirty="0"/>
              <a:t>r</a:t>
            </a:r>
            <a:r>
              <a:rPr lang="en-US" sz="2200" dirty="0" smtClean="0"/>
              <a:t>esults </a:t>
            </a:r>
            <a:r>
              <a:rPr lang="en-US" sz="2200" b="1" i="1" dirty="0" smtClean="0"/>
              <a:t>may</a:t>
            </a:r>
            <a:r>
              <a:rPr lang="en-US" sz="2200" dirty="0" smtClean="0"/>
              <a:t> predict pay, but…</a:t>
            </a:r>
            <a:endParaRPr lang="en-US" sz="2200" dirty="0"/>
          </a:p>
          <a:p>
            <a:pPr lvl="1"/>
            <a:r>
              <a:rPr lang="en-US" sz="2200" dirty="0" smtClean="0"/>
              <a:t>For </a:t>
            </a:r>
            <a:r>
              <a:rPr lang="en-US" sz="2200" b="1" u="sng" dirty="0" smtClean="0"/>
              <a:t>unacceptable</a:t>
            </a:r>
            <a:r>
              <a:rPr lang="en-US" sz="2200" dirty="0" smtClean="0"/>
              <a:t> results, what’s the next step?</a:t>
            </a:r>
            <a:endParaRPr lang="en-US" sz="2600" dirty="0"/>
          </a:p>
          <a:p>
            <a:r>
              <a:rPr lang="en-US" sz="2600" dirty="0" smtClean="0"/>
              <a:t>Constantly testing </a:t>
            </a:r>
            <a:r>
              <a:rPr lang="en-US" sz="2600" b="1" u="sng" dirty="0" smtClean="0"/>
              <a:t>mix</a:t>
            </a:r>
            <a:r>
              <a:rPr lang="en-US" sz="2600" dirty="0" smtClean="0"/>
              <a:t> samples, challenges us in performing actual “</a:t>
            </a:r>
            <a:r>
              <a:rPr lang="en-US" sz="2600" b="1" dirty="0" smtClean="0">
                <a:solidFill>
                  <a:srgbClr val="FF0000"/>
                </a:solidFill>
              </a:rPr>
              <a:t>Quality Control</a:t>
            </a:r>
            <a:r>
              <a:rPr lang="en-US" sz="2600" dirty="0" smtClean="0"/>
              <a:t>”</a:t>
            </a:r>
            <a:endParaRPr lang="en-US" sz="2600" dirty="0"/>
          </a:p>
          <a:p>
            <a:r>
              <a:rPr lang="en-US" sz="2600" dirty="0" smtClean="0"/>
              <a:t>Today, we are asking more of our </a:t>
            </a:r>
            <a:r>
              <a:rPr lang="en-US" sz="2600" b="1" dirty="0">
                <a:solidFill>
                  <a:srgbClr val="FF0000"/>
                </a:solidFill>
              </a:rPr>
              <a:t>QC</a:t>
            </a:r>
            <a:r>
              <a:rPr lang="en-US" sz="2600" dirty="0"/>
              <a:t> </a:t>
            </a:r>
            <a:r>
              <a:rPr lang="en-US" sz="2600" dirty="0" smtClean="0"/>
              <a:t>personnel than ever before</a:t>
            </a:r>
          </a:p>
          <a:p>
            <a:r>
              <a:rPr lang="en-US" sz="2600" dirty="0" smtClean="0"/>
              <a:t>Trained, staffed and equipped?</a:t>
            </a:r>
            <a:endParaRPr lang="en-US" sz="2600" dirty="0"/>
          </a:p>
        </p:txBody>
      </p:sp>
      <p:pic>
        <p:nvPicPr>
          <p:cNvPr id="64518" name="Picture 6" descr="C:\Program Files\Common Files\Microsoft Shared\Clipart\cagcat50\PE01682_.wmf"/>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6934200" y="971550"/>
            <a:ext cx="1418376" cy="1386991"/>
          </a:xfrm>
        </p:spPr>
      </p:pic>
    </p:spTree>
    <p:extLst>
      <p:ext uri="{BB962C8B-B14F-4D97-AF65-F5344CB8AC3E}">
        <p14:creationId xmlns:p14="http://schemas.microsoft.com/office/powerpoint/2010/main" val="291419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8458200" cy="914400"/>
          </a:xfrm>
        </p:spPr>
        <p:txBody>
          <a:bodyPr/>
          <a:lstStyle/>
          <a:p>
            <a:pPr algn="ctr"/>
            <a:r>
              <a:rPr lang="en-US" b="1" dirty="0" smtClean="0">
                <a:solidFill>
                  <a:srgbClr val="FF0000"/>
                </a:solidFill>
              </a:rPr>
              <a:t>QC</a:t>
            </a:r>
            <a:r>
              <a:rPr lang="en-US" b="1" dirty="0" smtClean="0">
                <a:solidFill>
                  <a:schemeClr val="tx1"/>
                </a:solidFill>
              </a:rPr>
              <a:t> </a:t>
            </a:r>
            <a:r>
              <a:rPr lang="en-US" dirty="0" smtClean="0"/>
              <a:t>Personnel</a:t>
            </a:r>
            <a:endParaRPr lang="en-US" dirty="0"/>
          </a:p>
        </p:txBody>
      </p:sp>
      <p:sp>
        <p:nvSpPr>
          <p:cNvPr id="68611" name="Rectangle 3"/>
          <p:cNvSpPr>
            <a:spLocks noGrp="1" noChangeArrowheads="1"/>
          </p:cNvSpPr>
          <p:nvPr>
            <p:ph type="body" sz="half" idx="1"/>
          </p:nvPr>
        </p:nvSpPr>
        <p:spPr>
          <a:xfrm>
            <a:off x="457200" y="1123950"/>
            <a:ext cx="3886200" cy="3543300"/>
          </a:xfrm>
        </p:spPr>
        <p:txBody>
          <a:bodyPr>
            <a:normAutofit/>
          </a:bodyPr>
          <a:lstStyle/>
          <a:p>
            <a:r>
              <a:rPr lang="en-US" sz="2400" dirty="0"/>
              <a:t>M</a:t>
            </a:r>
            <a:r>
              <a:rPr lang="en-US" sz="2400" dirty="0" smtClean="0"/>
              <a:t>ust be:</a:t>
            </a:r>
          </a:p>
          <a:p>
            <a:pPr lvl="1"/>
            <a:r>
              <a:rPr lang="en-US" dirty="0" smtClean="0"/>
              <a:t>Trained</a:t>
            </a:r>
          </a:p>
          <a:p>
            <a:pPr lvl="1"/>
            <a:r>
              <a:rPr lang="en-US" dirty="0" smtClean="0"/>
              <a:t>Equipped</a:t>
            </a:r>
          </a:p>
          <a:p>
            <a:r>
              <a:rPr lang="en-US" dirty="0" smtClean="0"/>
              <a:t>Over time they gain:</a:t>
            </a:r>
          </a:p>
          <a:p>
            <a:pPr lvl="1"/>
            <a:r>
              <a:rPr lang="en-US" dirty="0" smtClean="0"/>
              <a:t>Knowledge</a:t>
            </a:r>
          </a:p>
          <a:p>
            <a:pPr lvl="1"/>
            <a:r>
              <a:rPr lang="en-US" dirty="0" smtClean="0"/>
              <a:t>Experience</a:t>
            </a:r>
          </a:p>
          <a:p>
            <a:r>
              <a:rPr lang="en-US" dirty="0" smtClean="0"/>
              <a:t>If managed correctly, they’ll become invaluable!</a:t>
            </a:r>
          </a:p>
        </p:txBody>
      </p:sp>
      <p:pic>
        <p:nvPicPr>
          <p:cNvPr id="10242" name="Picture 2" descr="C:\My Files Pine\HRG Files 2015\U of I Bit Paving Conf\investing_employees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80110"/>
            <a:ext cx="4023360" cy="405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3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8458200" cy="914400"/>
          </a:xfrm>
        </p:spPr>
        <p:txBody>
          <a:bodyPr/>
          <a:lstStyle/>
          <a:p>
            <a:pPr algn="ctr"/>
            <a:r>
              <a:rPr lang="en-US" b="1" dirty="0" smtClean="0">
                <a:solidFill>
                  <a:srgbClr val="FF0000"/>
                </a:solidFill>
              </a:rPr>
              <a:t>QC</a:t>
            </a:r>
            <a:r>
              <a:rPr lang="en-US" b="1" dirty="0" smtClean="0">
                <a:solidFill>
                  <a:schemeClr val="tx1"/>
                </a:solidFill>
              </a:rPr>
              <a:t> </a:t>
            </a:r>
            <a:r>
              <a:rPr lang="en-US" dirty="0" smtClean="0"/>
              <a:t>Personnel</a:t>
            </a:r>
            <a:endParaRPr lang="en-US" dirty="0"/>
          </a:p>
        </p:txBody>
      </p:sp>
      <p:sp>
        <p:nvSpPr>
          <p:cNvPr id="68611" name="Rectangle 3"/>
          <p:cNvSpPr>
            <a:spLocks noGrp="1" noChangeArrowheads="1"/>
          </p:cNvSpPr>
          <p:nvPr>
            <p:ph type="body" sz="half" idx="1"/>
          </p:nvPr>
        </p:nvSpPr>
        <p:spPr>
          <a:xfrm>
            <a:off x="457200" y="1123950"/>
            <a:ext cx="6781800" cy="3543300"/>
          </a:xfrm>
        </p:spPr>
        <p:txBody>
          <a:bodyPr>
            <a:normAutofit/>
          </a:bodyPr>
          <a:lstStyle/>
          <a:p>
            <a:r>
              <a:rPr lang="en-US" sz="2400" dirty="0" smtClean="0"/>
              <a:t>Must be trained in numerous subjects:</a:t>
            </a:r>
          </a:p>
          <a:p>
            <a:pPr lvl="1"/>
            <a:r>
              <a:rPr lang="en-US" dirty="0"/>
              <a:t>Materials properties</a:t>
            </a:r>
          </a:p>
          <a:p>
            <a:pPr lvl="1"/>
            <a:r>
              <a:rPr lang="en-US" sz="2000" dirty="0" smtClean="0"/>
              <a:t>Materials testing:</a:t>
            </a:r>
          </a:p>
          <a:p>
            <a:pPr lvl="2"/>
            <a:r>
              <a:rPr lang="en-US" dirty="0" smtClean="0"/>
              <a:t>Operation, calibration and maintenance</a:t>
            </a:r>
            <a:r>
              <a:rPr lang="en-US" dirty="0"/>
              <a:t> </a:t>
            </a:r>
            <a:r>
              <a:rPr lang="en-US" dirty="0" smtClean="0"/>
              <a:t>of equipment</a:t>
            </a:r>
          </a:p>
          <a:p>
            <a:pPr lvl="1"/>
            <a:r>
              <a:rPr lang="en-US" sz="2000" dirty="0" smtClean="0"/>
              <a:t>Specification requirements</a:t>
            </a:r>
          </a:p>
          <a:p>
            <a:pPr lvl="1"/>
            <a:r>
              <a:rPr lang="en-US" sz="2000" dirty="0" smtClean="0"/>
              <a:t>Etc.</a:t>
            </a:r>
          </a:p>
          <a:p>
            <a:r>
              <a:rPr lang="en-US" sz="2400" dirty="0" smtClean="0"/>
              <a:t>Must work </a:t>
            </a:r>
            <a:r>
              <a:rPr lang="en-US" sz="2400" dirty="0"/>
              <a:t>c</a:t>
            </a:r>
            <a:r>
              <a:rPr lang="en-US" sz="2400" dirty="0" smtClean="0"/>
              <a:t>losely with:</a:t>
            </a:r>
          </a:p>
          <a:p>
            <a:pPr lvl="1"/>
            <a:r>
              <a:rPr lang="en-US" dirty="0" smtClean="0"/>
              <a:t>Production &amp; Placement </a:t>
            </a:r>
            <a:r>
              <a:rPr lang="en-US" dirty="0"/>
              <a:t>p</a:t>
            </a:r>
            <a:r>
              <a:rPr lang="en-US" dirty="0" smtClean="0"/>
              <a:t>ersonnel</a:t>
            </a:r>
            <a:endParaRPr lang="en-US" dirty="0"/>
          </a:p>
          <a:p>
            <a:pPr lvl="1"/>
            <a:r>
              <a:rPr lang="en-US" dirty="0" smtClean="0"/>
              <a:t>Requires knowledge of those operations</a:t>
            </a:r>
          </a:p>
        </p:txBody>
      </p:sp>
    </p:spTree>
    <p:extLst>
      <p:ext uri="{BB962C8B-B14F-4D97-AF65-F5344CB8AC3E}">
        <p14:creationId xmlns:p14="http://schemas.microsoft.com/office/powerpoint/2010/main" val="389694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457200" y="1200150"/>
            <a:ext cx="5638800" cy="3543300"/>
          </a:xfrm>
        </p:spPr>
        <p:txBody>
          <a:bodyPr>
            <a:normAutofit fontScale="92500" lnSpcReduction="10000"/>
          </a:bodyPr>
          <a:lstStyle/>
          <a:p>
            <a:r>
              <a:rPr lang="en-US" sz="2400" dirty="0" smtClean="0"/>
              <a:t>Sample (Stockpiles &amp; Mix):</a:t>
            </a:r>
          </a:p>
          <a:p>
            <a:pPr lvl="1"/>
            <a:r>
              <a:rPr lang="en-US" sz="2000" dirty="0" smtClean="0"/>
              <a:t>Obtain, handle and test</a:t>
            </a:r>
          </a:p>
          <a:p>
            <a:pPr lvl="2"/>
            <a:r>
              <a:rPr lang="en-US" sz="1800" dirty="0" smtClean="0"/>
              <a:t>Do it accurately and consistently</a:t>
            </a:r>
          </a:p>
          <a:p>
            <a:pPr lvl="2"/>
            <a:r>
              <a:rPr lang="en-US" sz="1800" dirty="0" smtClean="0"/>
              <a:t>Do it at the “right” frequency</a:t>
            </a:r>
          </a:p>
          <a:p>
            <a:r>
              <a:rPr lang="en-US" sz="2400" dirty="0"/>
              <a:t>Manage </a:t>
            </a:r>
            <a:r>
              <a:rPr lang="en-US" sz="2400" dirty="0" smtClean="0"/>
              <a:t>materials</a:t>
            </a:r>
            <a:endParaRPr lang="en-US" sz="2400" dirty="0"/>
          </a:p>
          <a:p>
            <a:r>
              <a:rPr lang="en-US" sz="2400" dirty="0" smtClean="0"/>
              <a:t>Understand the mix:</a:t>
            </a:r>
          </a:p>
          <a:p>
            <a:pPr lvl="1"/>
            <a:r>
              <a:rPr lang="en-US" sz="2000" dirty="0" smtClean="0"/>
              <a:t>Mix adjustments</a:t>
            </a:r>
          </a:p>
          <a:p>
            <a:pPr lvl="1"/>
            <a:r>
              <a:rPr lang="en-US" sz="2000" dirty="0" smtClean="0"/>
              <a:t>Impact on production and placement?</a:t>
            </a:r>
          </a:p>
          <a:p>
            <a:r>
              <a:rPr lang="en-US" sz="2400" dirty="0" smtClean="0"/>
              <a:t>Snapshot of </a:t>
            </a:r>
            <a:r>
              <a:rPr lang="en-US" sz="2400" b="1" dirty="0" smtClean="0">
                <a:solidFill>
                  <a:srgbClr val="FF0000"/>
                </a:solidFill>
              </a:rPr>
              <a:t>QC</a:t>
            </a:r>
            <a:r>
              <a:rPr lang="en-US" sz="2400" dirty="0" smtClean="0">
                <a:solidFill>
                  <a:srgbClr val="FF0000"/>
                </a:solidFill>
              </a:rPr>
              <a:t> </a:t>
            </a:r>
            <a:r>
              <a:rPr lang="en-US" sz="2400" b="1" u="sng" dirty="0" smtClean="0"/>
              <a:t>effectiveness</a:t>
            </a:r>
          </a:p>
          <a:p>
            <a:r>
              <a:rPr lang="en-US" sz="2400" dirty="0" smtClean="0"/>
              <a:t>Recognizing </a:t>
            </a:r>
            <a:r>
              <a:rPr lang="en-US" sz="2400" u="sng" dirty="0"/>
              <a:t>s</a:t>
            </a:r>
            <a:r>
              <a:rPr lang="en-US" sz="2400" u="sng" dirty="0" smtClean="0"/>
              <a:t>egregated</a:t>
            </a:r>
            <a:r>
              <a:rPr lang="en-US" sz="2400" dirty="0" smtClean="0"/>
              <a:t> </a:t>
            </a:r>
            <a:r>
              <a:rPr lang="en-US" sz="2400" dirty="0"/>
              <a:t>s</a:t>
            </a:r>
            <a:r>
              <a:rPr lang="en-US" sz="2400" dirty="0" smtClean="0"/>
              <a:t>amples</a:t>
            </a:r>
            <a:endParaRPr lang="en-US" sz="2400" dirty="0"/>
          </a:p>
        </p:txBody>
      </p:sp>
      <p:pic>
        <p:nvPicPr>
          <p:cNvPr id="1026" name="Picture 2" descr="C:\Program Files\Microsoft Office\MEDIA\CAGCAT10\j0293844.wmf"/>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28950"/>
            <a:ext cx="1738275" cy="13709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30084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425093"/>
            <a:ext cx="1815084" cy="11466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0" y="0"/>
            <a:ext cx="8458200" cy="914400"/>
          </a:xfrm>
        </p:spPr>
        <p:txBody>
          <a:bodyPr/>
          <a:lstStyle/>
          <a:p>
            <a:pPr algn="ctr"/>
            <a:r>
              <a:rPr lang="en-US" b="1" dirty="0" smtClean="0">
                <a:solidFill>
                  <a:srgbClr val="FF0000"/>
                </a:solidFill>
              </a:rPr>
              <a:t>QC</a:t>
            </a:r>
            <a:r>
              <a:rPr lang="en-US" b="1" dirty="0" smtClean="0">
                <a:solidFill>
                  <a:schemeClr val="tx1"/>
                </a:solidFill>
              </a:rPr>
              <a:t> </a:t>
            </a:r>
            <a:r>
              <a:rPr lang="en-US" dirty="0" smtClean="0"/>
              <a:t>Personnel</a:t>
            </a:r>
            <a:endParaRPr lang="en-US" dirty="0"/>
          </a:p>
        </p:txBody>
      </p:sp>
    </p:spTree>
    <p:extLst>
      <p:ext uri="{BB962C8B-B14F-4D97-AF65-F5344CB8AC3E}">
        <p14:creationId xmlns:p14="http://schemas.microsoft.com/office/powerpoint/2010/main" val="324980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83816"/>
            <a:ext cx="8305800" cy="3821534"/>
          </a:xfrm>
          <a:prstGeom prst="rect">
            <a:avLst/>
          </a:prstGeom>
        </p:spPr>
      </p:pic>
      <p:sp>
        <p:nvSpPr>
          <p:cNvPr id="3" name="Title 1"/>
          <p:cNvSpPr txBox="1">
            <a:spLocks/>
          </p:cNvSpPr>
          <p:nvPr/>
        </p:nvSpPr>
        <p:spPr>
          <a:xfrm>
            <a:off x="0" y="0"/>
            <a:ext cx="8458200" cy="742950"/>
          </a:xfrm>
          <a:prstGeom prst="rect">
            <a:avLst/>
          </a:prstGeom>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4600" kern="0" dirty="0" smtClean="0">
                <a:solidFill>
                  <a:schemeClr val="tx1"/>
                </a:solidFill>
              </a:rPr>
              <a:t>Segregated Mix</a:t>
            </a:r>
            <a:endParaRPr lang="en-US" sz="4600" kern="0" dirty="0">
              <a:solidFill>
                <a:schemeClr val="tx1"/>
              </a:solidFill>
            </a:endParaRPr>
          </a:p>
        </p:txBody>
      </p:sp>
    </p:spTree>
    <p:extLst>
      <p:ext uri="{BB962C8B-B14F-4D97-AF65-F5344CB8AC3E}">
        <p14:creationId xmlns:p14="http://schemas.microsoft.com/office/powerpoint/2010/main" val="1603350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3026</TotalTime>
  <Words>4435</Words>
  <Application>Microsoft Office PowerPoint</Application>
  <PresentationFormat>On-screen Show (16:9)</PresentationFormat>
  <Paragraphs>436</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Adjacency</vt:lpstr>
      <vt:lpstr>Clip</vt:lpstr>
      <vt:lpstr>Clarifying Quality Control</vt:lpstr>
      <vt:lpstr>Defining Quality Control</vt:lpstr>
      <vt:lpstr>Defining Process Control</vt:lpstr>
      <vt:lpstr>How Do You Define QC?</vt:lpstr>
      <vt:lpstr>QC – Misperception</vt:lpstr>
      <vt:lpstr>QC Personnel</vt:lpstr>
      <vt:lpstr>QC Personnel</vt:lpstr>
      <vt:lpstr>QC Personnel</vt:lpstr>
      <vt:lpstr>PowerPoint Presentation</vt:lpstr>
      <vt:lpstr>PowerPoint Presentation</vt:lpstr>
      <vt:lpstr>PowerPoint Presentation</vt:lpstr>
      <vt:lpstr>Production QC</vt:lpstr>
      <vt:lpstr>PowerPoint Presentation</vt:lpstr>
      <vt:lpstr>Production QC – Plant Calibration</vt:lpstr>
      <vt:lpstr>Production QC – Plant Operation</vt:lpstr>
      <vt:lpstr>Production QC</vt:lpstr>
      <vt:lpstr>Placement QC – Misperception</vt:lpstr>
      <vt:lpstr>Placement QC</vt:lpstr>
      <vt:lpstr>Placement QC – Paver Operation </vt:lpstr>
      <vt:lpstr>Placement QC – Compaction</vt:lpstr>
      <vt:lpstr>Placement QC</vt:lpstr>
      <vt:lpstr>Placement QC – Sampling/Testing</vt:lpstr>
      <vt:lpstr>PowerPoint Presentation</vt:lpstr>
      <vt:lpstr>PowerPoint Presentation</vt:lpstr>
      <vt:lpstr>In The Past…</vt:lpstr>
      <vt:lpstr>Functioning as a TEAM!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Jason</dc:creator>
  <cp:lastModifiedBy>Pine, Bill</cp:lastModifiedBy>
  <cp:revision>246</cp:revision>
  <cp:lastPrinted>2015-12-15T05:30:19Z</cp:lastPrinted>
  <dcterms:created xsi:type="dcterms:W3CDTF">2014-01-15T17:54:21Z</dcterms:created>
  <dcterms:modified xsi:type="dcterms:W3CDTF">2015-12-15T05:30:41Z</dcterms:modified>
</cp:coreProperties>
</file>